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notesMasterIdLst>
    <p:notesMasterId r:id="rId70"/>
  </p:notesMasterIdLst>
  <p:sldIdLst>
    <p:sldId id="261" r:id="rId2"/>
    <p:sldId id="481" r:id="rId3"/>
    <p:sldId id="483" r:id="rId4"/>
    <p:sldId id="415" r:id="rId5"/>
    <p:sldId id="425" r:id="rId6"/>
    <p:sldId id="426" r:id="rId7"/>
    <p:sldId id="431" r:id="rId8"/>
    <p:sldId id="427" r:id="rId9"/>
    <p:sldId id="428" r:id="rId10"/>
    <p:sldId id="429" r:id="rId11"/>
    <p:sldId id="430" r:id="rId12"/>
    <p:sldId id="259" r:id="rId13"/>
    <p:sldId id="490" r:id="rId14"/>
    <p:sldId id="489" r:id="rId15"/>
    <p:sldId id="524" r:id="rId16"/>
    <p:sldId id="262" r:id="rId17"/>
    <p:sldId id="272" r:id="rId18"/>
    <p:sldId id="273" r:id="rId19"/>
    <p:sldId id="275" r:id="rId20"/>
    <p:sldId id="274" r:id="rId21"/>
    <p:sldId id="276" r:id="rId22"/>
    <p:sldId id="277" r:id="rId23"/>
    <p:sldId id="264" r:id="rId24"/>
    <p:sldId id="287" r:id="rId25"/>
    <p:sldId id="298" r:id="rId26"/>
    <p:sldId id="288" r:id="rId27"/>
    <p:sldId id="294" r:id="rId28"/>
    <p:sldId id="300" r:id="rId29"/>
    <p:sldId id="299" r:id="rId30"/>
    <p:sldId id="301" r:id="rId31"/>
    <p:sldId id="302" r:id="rId32"/>
    <p:sldId id="263" r:id="rId33"/>
    <p:sldId id="265" r:id="rId34"/>
    <p:sldId id="269" r:id="rId35"/>
    <p:sldId id="285" r:id="rId36"/>
    <p:sldId id="286" r:id="rId37"/>
    <p:sldId id="493" r:id="rId38"/>
    <p:sldId id="507" r:id="rId39"/>
    <p:sldId id="494" r:id="rId40"/>
    <p:sldId id="506" r:id="rId41"/>
    <p:sldId id="495" r:id="rId42"/>
    <p:sldId id="496" r:id="rId43"/>
    <p:sldId id="497" r:id="rId44"/>
    <p:sldId id="498" r:id="rId45"/>
    <p:sldId id="499" r:id="rId46"/>
    <p:sldId id="491" r:id="rId47"/>
    <p:sldId id="504" r:id="rId48"/>
    <p:sldId id="492" r:id="rId49"/>
    <p:sldId id="502" r:id="rId50"/>
    <p:sldId id="501" r:id="rId51"/>
    <p:sldId id="503" r:id="rId52"/>
    <p:sldId id="505" r:id="rId53"/>
    <p:sldId id="508" r:id="rId54"/>
    <p:sldId id="509" r:id="rId55"/>
    <p:sldId id="510" r:id="rId56"/>
    <p:sldId id="513" r:id="rId57"/>
    <p:sldId id="514" r:id="rId58"/>
    <p:sldId id="515" r:id="rId59"/>
    <p:sldId id="516" r:id="rId60"/>
    <p:sldId id="517" r:id="rId61"/>
    <p:sldId id="511" r:id="rId62"/>
    <p:sldId id="518" r:id="rId63"/>
    <p:sldId id="512" r:id="rId64"/>
    <p:sldId id="519" r:id="rId65"/>
    <p:sldId id="520" r:id="rId66"/>
    <p:sldId id="521" r:id="rId67"/>
    <p:sldId id="522" r:id="rId68"/>
    <p:sldId id="523"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83" d="100"/>
          <a:sy n="83" d="100"/>
        </p:scale>
        <p:origin x="614"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95C9EB-832B-432C-90C7-6D55FBA90028}"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CC8503-D3C6-47EE-A45D-A2D980A81720}" type="slidenum">
              <a:rPr lang="en-US" smtClean="0"/>
              <a:t>‹#›</a:t>
            </a:fld>
            <a:endParaRPr lang="en-US"/>
          </a:p>
        </p:txBody>
      </p:sp>
    </p:spTree>
    <p:extLst>
      <p:ext uri="{BB962C8B-B14F-4D97-AF65-F5344CB8AC3E}">
        <p14:creationId xmlns:p14="http://schemas.microsoft.com/office/powerpoint/2010/main" val="2222789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5F8F1C-874A-4340-B330-86FFD63E69AF}" type="slidenum">
              <a:rPr lang="en-US" smtClean="0"/>
              <a:t>11</a:t>
            </a:fld>
            <a:endParaRPr lang="en-US"/>
          </a:p>
        </p:txBody>
      </p:sp>
    </p:spTree>
    <p:extLst>
      <p:ext uri="{BB962C8B-B14F-4D97-AF65-F5344CB8AC3E}">
        <p14:creationId xmlns:p14="http://schemas.microsoft.com/office/powerpoint/2010/main" val="3255272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384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40420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96052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040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1079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2864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2706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144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3120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8596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39801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4/12/2023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37801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n.wikipedia.org/wiki/Kernel_perceptron" TargetMode="External"/><Relationship Id="rId2" Type="http://schemas.openxmlformats.org/officeDocument/2006/relationships/hyperlink" Target="https://en.wikipedia.org/wiki/Perceptr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MfIjxPh6Pys" TargetMode="External"/><Relationship Id="rId7" Type="http://schemas.openxmlformats.org/officeDocument/2006/relationships/hyperlink" Target="https://scikit-learn.org/stable/modules/generated/sklearn.linear_model.Ridge.html" TargetMode="External"/><Relationship Id="rId2" Type="http://schemas.openxmlformats.org/officeDocument/2006/relationships/hyperlink" Target="https://www.openml.org/search?type=data&amp;from=100" TargetMode="External"/><Relationship Id="rId1" Type="http://schemas.openxmlformats.org/officeDocument/2006/relationships/slideLayout" Target="../slideLayouts/slideLayout7.xml"/><Relationship Id="rId6" Type="http://schemas.openxmlformats.org/officeDocument/2006/relationships/hyperlink" Target="https://scikit-learn.org/stable/modules/generated/sklearn.linear_model.Lasso.html" TargetMode="External"/><Relationship Id="rId5" Type="http://schemas.openxmlformats.org/officeDocument/2006/relationships/hyperlink" Target="https://www.tensorflow.org/tutorials/text/text_classification_rnn" TargetMode="External"/><Relationship Id="rId4" Type="http://schemas.openxmlformats.org/officeDocument/2006/relationships/hyperlink" Target="https://www.youtube.com/watch?v=vT1JzLTH4G4&amp;list=PL3FW7Lu3i5JvHM8ljYj-zLfQRF3EO8sYv"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 Id="rId9"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35.png"/><Relationship Id="rId7" Type="http://schemas.openxmlformats.org/officeDocument/2006/relationships/image" Target="../media/image63.png"/><Relationship Id="rId2"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36.png"/><Relationship Id="rId9"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10.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hyperlink" Target="https://machinelearningmastery.com/lasso-regression-with-python/" TargetMode="External"/><Relationship Id="rId2" Type="http://schemas.openxmlformats.org/officeDocument/2006/relationships/hyperlink" Target="https://scikit-learn.org/stable/modules/generated/sklearn.linear_model.Lasso.html" TargetMode="External"/><Relationship Id="rId1" Type="http://schemas.openxmlformats.org/officeDocument/2006/relationships/slideLayout" Target="../slideLayouts/slideLayout7.xml"/><Relationship Id="rId4" Type="http://schemas.openxmlformats.org/officeDocument/2006/relationships/hyperlink" Target="https://scikit-learn.org/stable/modules/generated/sklearn.linear_model.Ridge.html"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9986" y="494186"/>
            <a:ext cx="10599938" cy="3200876"/>
          </a:xfrm>
          <a:prstGeom prst="rect">
            <a:avLst/>
          </a:prstGeom>
          <a:noFill/>
        </p:spPr>
        <p:txBody>
          <a:bodyPr wrap="square" rtlCol="0">
            <a:spAutoFit/>
          </a:bodyPr>
          <a:lstStyle/>
          <a:p>
            <a:r>
              <a:rPr lang="en-US" sz="4000" dirty="0">
                <a:latin typeface="Lucida Sans Unicode" panose="020B0602030504020204" pitchFamily="34" charset="0"/>
                <a:cs typeface="Lucida Sans Unicode" panose="020B0602030504020204" pitchFamily="34" charset="0"/>
              </a:rPr>
              <a:t>       </a:t>
            </a:r>
          </a:p>
          <a:p>
            <a:endParaRPr lang="en-US" b="1" dirty="0">
              <a:latin typeface="Lucida Sans Unicode" panose="020B0602030504020204" pitchFamily="34" charset="0"/>
              <a:cs typeface="Lucida Sans Unicode" panose="020B0602030504020204" pitchFamily="34" charset="0"/>
            </a:endParaRPr>
          </a:p>
          <a:p>
            <a:endParaRPr lang="en-US" sz="2400" b="1" dirty="0">
              <a:latin typeface="Lucida Sans Unicode" panose="020B0602030504020204" pitchFamily="34" charset="0"/>
              <a:cs typeface="Lucida Sans Unicode" panose="020B0602030504020204" pitchFamily="34" charset="0"/>
            </a:endParaRPr>
          </a:p>
          <a:p>
            <a:r>
              <a:rPr lang="en-US" sz="3200" b="1" dirty="0">
                <a:latin typeface="Lucida Sans Unicode" panose="020B0602030504020204" pitchFamily="34" charset="0"/>
                <a:cs typeface="Lucida Sans Unicode" panose="020B0602030504020204" pitchFamily="34" charset="0"/>
              </a:rPr>
              <a:t>                Python for Machine Learning (ML)</a:t>
            </a:r>
          </a:p>
          <a:p>
            <a:endParaRPr lang="en-US" sz="4800" dirty="0">
              <a:latin typeface="Lucida Sans Unicode" panose="020B0602030504020204" pitchFamily="34" charset="0"/>
              <a:cs typeface="Lucida Sans Unicode" panose="020B0602030504020204" pitchFamily="34" charset="0"/>
            </a:endParaRPr>
          </a:p>
          <a:p>
            <a:endParaRPr lang="en-US" sz="4000" dirty="0">
              <a:latin typeface="Lucida Sans Unicode" panose="020B0602030504020204" pitchFamily="34" charset="0"/>
              <a:cs typeface="Lucida Sans Unicode" panose="020B0602030504020204" pitchFamily="34" charset="0"/>
            </a:endParaRPr>
          </a:p>
        </p:txBody>
      </p:sp>
      <p:sp>
        <p:nvSpPr>
          <p:cNvPr id="3" name="TextBox 2"/>
          <p:cNvSpPr txBox="1"/>
          <p:nvPr/>
        </p:nvSpPr>
        <p:spPr>
          <a:xfrm>
            <a:off x="2756848" y="2883020"/>
            <a:ext cx="7211301" cy="2062103"/>
          </a:xfrm>
          <a:prstGeom prst="rect">
            <a:avLst/>
          </a:prstGeom>
          <a:noFill/>
        </p:spPr>
        <p:txBody>
          <a:bodyPr wrap="square" rtlCol="0">
            <a:spAutoFit/>
          </a:bodyPr>
          <a:lstStyle/>
          <a:p>
            <a:r>
              <a:rPr lang="en-US" sz="4800" dirty="0"/>
              <a:t>    </a:t>
            </a:r>
            <a:r>
              <a:rPr lang="en-US" sz="3200" dirty="0"/>
              <a:t>Nadia Udler                    </a:t>
            </a:r>
          </a:p>
          <a:p>
            <a:r>
              <a:rPr lang="en-US" sz="3200" dirty="0"/>
              <a:t>      Lecture 4</a:t>
            </a:r>
          </a:p>
          <a:p>
            <a:r>
              <a:rPr lang="en-US" sz="4800" dirty="0"/>
              <a:t>    Spring 2023</a:t>
            </a:r>
          </a:p>
        </p:txBody>
      </p:sp>
    </p:spTree>
    <p:extLst>
      <p:ext uri="{BB962C8B-B14F-4D97-AF65-F5344CB8AC3E}">
        <p14:creationId xmlns:p14="http://schemas.microsoft.com/office/powerpoint/2010/main" val="3906769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95337" y="-10100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411088" y="545331"/>
                <a:ext cx="11109139" cy="7848495"/>
              </a:xfrm>
              <a:prstGeom prst="rect">
                <a:avLst/>
              </a:prstGeom>
            </p:spPr>
            <p:txBody>
              <a:bodyPr wrap="square">
                <a:spAutoFit/>
              </a:bodyPr>
              <a:lstStyle/>
              <a:p>
                <a:r>
                  <a:rPr lang="en-US" altLang="en-US" sz="2000" dirty="0">
                    <a:solidFill>
                      <a:srgbClr val="000000"/>
                    </a:solidFill>
                    <a:cs typeface="Calibri" panose="020F0502020204030204"/>
                  </a:rPr>
                  <a:t>Firm default example cont.:</a:t>
                </a:r>
              </a:p>
              <a:p>
                <a:endParaRPr lang="en-US" sz="2000" dirty="0">
                  <a:solidFill>
                    <a:srgbClr val="000000"/>
                  </a:solidFill>
                  <a:cs typeface="Calibri" panose="020F0502020204030204"/>
                </a:endParaRPr>
              </a:p>
              <a:p>
                <a:r>
                  <a:rPr lang="en-US" dirty="0"/>
                  <a:t>The following regression equation represents the linear dependency between the log of odds and a vector of predictor variables (firm characteristics,  also called risk drivers).  </a:t>
                </a:r>
              </a:p>
              <a:p>
                <a:endParaRPr lang="en-US" dirty="0"/>
              </a:p>
              <a:p>
                <a14:m>
                  <m:oMath xmlns:m="http://schemas.openxmlformats.org/officeDocument/2006/math">
                    <m:r>
                      <a:rPr lang="en-US" altLang="en-US" i="1">
                        <a:solidFill>
                          <a:srgbClr val="000000"/>
                        </a:solidFill>
                        <a:latin typeface="Cambria Math" panose="02040503050406030204" pitchFamily="18" charset="0"/>
                        <a:cs typeface="Calibri" panose="020F0502020204030204"/>
                      </a:rPr>
                      <m:t>𝑙𝑜𝑔</m:t>
                    </m:r>
                    <m:f>
                      <m:fPr>
                        <m:ctrlPr>
                          <a:rPr lang="pt-BR" altLang="en-US" i="1">
                            <a:solidFill>
                              <a:srgbClr val="000000"/>
                            </a:solidFill>
                            <a:latin typeface="Cambria Math" panose="02040503050406030204" pitchFamily="18" charset="0"/>
                            <a:cs typeface="Calibri" panose="020F0502020204030204"/>
                          </a:rPr>
                        </m:ctrlPr>
                      </m:fPr>
                      <m:num>
                        <m:r>
                          <a:rPr lang="en-US" altLang="en-US" i="1">
                            <a:solidFill>
                              <a:srgbClr val="000000"/>
                            </a:solidFill>
                            <a:latin typeface="Cambria Math" panose="02040503050406030204" pitchFamily="18" charset="0"/>
                            <a:cs typeface="Calibri" panose="020F0502020204030204"/>
                          </a:rPr>
                          <m:t>𝑝</m:t>
                        </m:r>
                      </m:num>
                      <m:den>
                        <m:r>
                          <a:rPr lang="pt-BR" altLang="en-US" i="1">
                            <a:solidFill>
                              <a:srgbClr val="000000"/>
                            </a:solidFill>
                            <a:latin typeface="Cambria Math" panose="02040503050406030204" pitchFamily="18" charset="0"/>
                            <a:cs typeface="Calibri" panose="020F0502020204030204"/>
                          </a:rPr>
                          <m:t>1</m:t>
                        </m:r>
                        <m:r>
                          <a:rPr lang="en-US" altLang="en-US" i="1">
                            <a:solidFill>
                              <a:srgbClr val="000000"/>
                            </a:solidFill>
                            <a:latin typeface="Cambria Math" panose="02040503050406030204" pitchFamily="18" charset="0"/>
                            <a:cs typeface="Calibri" panose="020F0502020204030204"/>
                          </a:rPr>
                          <m:t>−</m:t>
                        </m:r>
                        <m:r>
                          <a:rPr lang="en-US" altLang="en-US" i="1">
                            <a:solidFill>
                              <a:srgbClr val="000000"/>
                            </a:solidFill>
                            <a:latin typeface="Cambria Math" panose="02040503050406030204" pitchFamily="18" charset="0"/>
                            <a:cs typeface="Calibri" panose="020F0502020204030204"/>
                          </a:rPr>
                          <m:t>𝑝</m:t>
                        </m:r>
                      </m:den>
                    </m:f>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𝑛</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0" smtClean="0">
                        <a:latin typeface="Cambria Math" panose="02040503050406030204" pitchFamily="18" charset="0"/>
                      </a:rPr>
                      <m:t>=</m:t>
                    </m:r>
                  </m:oMath>
                </a14:m>
                <a:r>
                  <a:rPr lang="pt-BR" dirty="0"/>
                  <a:t> </a:t>
                </a:r>
                <a14:m>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𝑛</m:t>
                        </m:r>
                      </m:sup>
                      <m:e>
                        <m:sSub>
                          <m:sSubPr>
                            <m:ctrlPr>
                              <a:rPr lang="pt-BR" i="1" smtClean="0">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a14:m>
                <a:endParaRPr lang="en-US" dirty="0"/>
              </a:p>
              <a:p>
                <a:endParaRPr lang="en-US" dirty="0"/>
              </a:p>
              <a:p>
                <a:r>
                  <a:rPr lang="en-US" dirty="0"/>
                  <a:t>This is an example of generalized linear model. Vector of coefficients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r>
                          <a:rPr lang="en-US" b="0" i="1" smtClean="0">
                            <a:latin typeface="Cambria Math" panose="02040503050406030204" pitchFamily="18" charset="0"/>
                          </a:rPr>
                          <m:t>𝑛</m:t>
                        </m:r>
                      </m:sub>
                    </m:sSub>
                    <m:r>
                      <a:rPr lang="en-US" i="1">
                        <a:latin typeface="Cambria Math" panose="02040503050406030204" pitchFamily="18" charset="0"/>
                      </a:rPr>
                      <m:t> </m:t>
                    </m:r>
                  </m:oMath>
                </a14:m>
                <a:r>
                  <a:rPr lang="en-US" dirty="0"/>
                  <a:t>) must be estimated.</a:t>
                </a:r>
              </a:p>
              <a:p>
                <a:endParaRPr lang="en-US" dirty="0"/>
              </a:p>
              <a:p>
                <a:r>
                  <a:rPr lang="en-US" dirty="0"/>
                  <a:t>Let us obtain the expression for  probability of default in terms of risk factors : </a:t>
                </a:r>
                <a:endParaRPr lang="en-US" sz="2400" dirty="0"/>
              </a:p>
              <a:p>
                <a:pPr>
                  <a:lnSpc>
                    <a:spcPct val="107000"/>
                  </a:lnSpc>
                  <a:spcAft>
                    <a:spcPts val="800"/>
                  </a:spcAft>
                </a:pPr>
                <a14:m>
                  <m:oMath xmlns:m="http://schemas.openxmlformats.org/officeDocument/2006/math">
                    <m:sSup>
                      <m:sSupPr>
                        <m:ctrlPr>
                          <a:rPr lang="en-US" sz="24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b="0" i="0" smtClean="0">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0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r>
                      <a:rPr lang="en-US" sz="2000" i="1">
                        <a:latin typeface="Cambria Math" panose="02040503050406030204" pitchFamily="18" charset="0"/>
                        <a:ea typeface="Calibri" panose="020F0502020204030204" pitchFamily="34" charset="0"/>
                        <a:cs typeface="Times New Roman" panose="02020603050405020304" pitchFamily="18" charset="0"/>
                      </a:rPr>
                      <m:t>𝑝</m:t>
                    </m:r>
                    <m:r>
                      <a:rPr lang="en-US" sz="20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oMath>
                </a14:m>
                <a:r>
                  <a:rPr lang="en-US" sz="20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𝑝</m:t>
                    </m:r>
                    <m:r>
                      <a:rPr lang="en-US" sz="2000" i="1">
                        <a:latin typeface="Cambria Math" panose="02040503050406030204" pitchFamily="18" charset="0"/>
                        <a:ea typeface="Calibri" panose="020F0502020204030204" pitchFamily="34" charset="0"/>
                        <a:cs typeface="Times New Roman" panose="02020603050405020304" pitchFamily="18" charset="0"/>
                      </a:rPr>
                      <m:t>=</m:t>
                    </m:r>
                    <m:f>
                      <m:fPr>
                        <m:ctrlPr>
                          <a:rPr lang="en-US" sz="20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 </m:t>
                            </m:r>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r>
                              <a:rPr lang="en-US" sz="20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000" i="1">
                                <a:latin typeface="Cambria Math" panose="02040503050406030204" pitchFamily="18" charset="0"/>
                                <a:ea typeface="Calibri" panose="020F0502020204030204" pitchFamily="34" charset="0"/>
                                <a:cs typeface="Times New Roman" panose="02020603050405020304" pitchFamily="18" charset="0"/>
                              </a:rPr>
                            </m:ctrlPr>
                          </m:sSupPr>
                          <m:e>
                            <m:r>
                              <a:rPr lang="en-US" sz="20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000" i="1">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latin typeface="Cambria Math" panose="02040503050406030204" pitchFamily="18" charset="0"/>
                                    <a:ea typeface="Calibri" panose="020F0502020204030204" pitchFamily="34" charset="0"/>
                                    <a:cs typeface="Times New Roman" panose="02020603050405020304" pitchFamily="18" charset="0"/>
                                  </a:rPr>
                                  <m:t>𝑖</m:t>
                                </m:r>
                                <m:r>
                                  <a:rPr lang="en-US" sz="2000" i="1">
                                    <a:latin typeface="Cambria Math" panose="02040503050406030204" pitchFamily="18" charset="0"/>
                                    <a:ea typeface="Calibri" panose="020F0502020204030204" pitchFamily="34" charset="0"/>
                                    <a:cs typeface="Times New Roman" panose="02020603050405020304" pitchFamily="18" charset="0"/>
                                  </a:rPr>
                                  <m:t>=1</m:t>
                                </m:r>
                              </m:sub>
                              <m:sup>
                                <m:r>
                                  <a:rPr lang="en-US" sz="20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𝛽</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000" i="1">
                                        <a:latin typeface="Cambria Math" panose="02040503050406030204" pitchFamily="18" charset="0"/>
                                        <a:ea typeface="Calibri" panose="020F0502020204030204" pitchFamily="34" charset="0"/>
                                        <a:cs typeface="Times New Roman" panose="02020603050405020304" pitchFamily="18" charset="0"/>
                                      </a:rPr>
                                    </m:ctrlPr>
                                  </m:sSubPr>
                                  <m:e>
                                    <m:r>
                                      <a:rPr lang="en-US" sz="2000" i="1">
                                        <a:latin typeface="Cambria Math" panose="02040503050406030204" pitchFamily="18" charset="0"/>
                                        <a:ea typeface="Calibri" panose="020F0502020204030204" pitchFamily="34" charset="0"/>
                                        <a:cs typeface="Times New Roman" panose="02020603050405020304" pitchFamily="18" charset="0"/>
                                      </a:rPr>
                                      <m:t>𝑥</m:t>
                                    </m:r>
                                  </m:e>
                                  <m:sub>
                                    <m:r>
                                      <a:rPr lang="en-US" sz="20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0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2000" dirty="0">
                    <a:latin typeface="Calibri" panose="020F0502020204030204" pitchFamily="34" charset="0"/>
                    <a:ea typeface="Times New Roman" panose="02020603050405020304" pitchFamily="18" charset="0"/>
                    <a:cs typeface="Times New Roman" panose="02020603050405020304" pitchFamily="18" charset="0"/>
                  </a:rPr>
                  <a:t>   =&gt;</a:t>
                </a:r>
              </a:p>
              <a:p>
                <a:pPr>
                  <a:lnSpc>
                    <a:spcPct val="107000"/>
                  </a:lnSpc>
                  <a:spcAft>
                    <a:spcPts val="800"/>
                  </a:spcAft>
                </a:pPr>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1</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 this is a sigmoid function</a:t>
                </a:r>
              </a:p>
              <a:p>
                <a:r>
                  <a:rPr lang="en-US" sz="2000" dirty="0"/>
                  <a:t>A decision rule about an observation belonging to class  A or B is determined by the probability given by sigmoid function. A crude rule is: if probability is less than 0.5 than a sample is assigned to class A, otherwise – to class B</a:t>
                </a:r>
              </a:p>
              <a:p>
                <a:endParaRPr lang="en-US" sz="2400" dirty="0"/>
              </a:p>
              <a:p>
                <a:endParaRPr lang="en-US" dirty="0"/>
              </a:p>
              <a:p>
                <a:endParaRPr lang="en-US" dirty="0"/>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411088" y="545331"/>
                <a:ext cx="11109139" cy="7848495"/>
              </a:xfrm>
              <a:prstGeom prst="rect">
                <a:avLst/>
              </a:prstGeom>
              <a:blipFill>
                <a:blip r:embed="rId2"/>
                <a:stretch>
                  <a:fillRect l="-549" t="-38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958E39E-43E0-4871-A37B-1628819FA119}"/>
              </a:ext>
            </a:extLst>
          </p:cNvPr>
          <p:cNvPicPr>
            <a:picLocks noChangeAspect="1"/>
          </p:cNvPicPr>
          <p:nvPr/>
        </p:nvPicPr>
        <p:blipFill>
          <a:blip r:embed="rId3"/>
          <a:stretch>
            <a:fillRect/>
          </a:stretch>
        </p:blipFill>
        <p:spPr>
          <a:xfrm>
            <a:off x="8250839" y="4061012"/>
            <a:ext cx="2323967" cy="1589139"/>
          </a:xfrm>
          <a:prstGeom prst="rect">
            <a:avLst/>
          </a:prstGeom>
        </p:spPr>
      </p:pic>
    </p:spTree>
    <p:extLst>
      <p:ext uri="{BB962C8B-B14F-4D97-AF65-F5344CB8AC3E}">
        <p14:creationId xmlns:p14="http://schemas.microsoft.com/office/powerpoint/2010/main" val="184508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15418" y="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411088" y="545331"/>
            <a:ext cx="11109139" cy="6863417"/>
          </a:xfrm>
          <a:prstGeom prst="rect">
            <a:avLst/>
          </a:prstGeom>
        </p:spPr>
        <p:txBody>
          <a:bodyPr wrap="square">
            <a:spAutoFit/>
          </a:bodyPr>
          <a:lstStyle/>
          <a:p>
            <a:r>
              <a:rPr lang="en-US" sz="2000" dirty="0">
                <a:solidFill>
                  <a:srgbClr val="000000"/>
                </a:solidFill>
                <a:cs typeface="Calibri" panose="020F0502020204030204"/>
              </a:rPr>
              <a:t>Back to automatic airplane classification example:</a:t>
            </a:r>
          </a:p>
          <a:p>
            <a:r>
              <a:rPr lang="en-US" sz="2000" dirty="0">
                <a:solidFill>
                  <a:srgbClr val="000000"/>
                </a:solidFill>
                <a:cs typeface="Calibri" panose="020F0502020204030204"/>
              </a:rPr>
              <a:t>The below data can be used to train logistic regression to recognize airplanes.</a:t>
            </a:r>
          </a:p>
          <a:p>
            <a:endParaRPr lang="en-US" sz="2000" dirty="0">
              <a:solidFill>
                <a:srgbClr val="000000"/>
              </a:solidFill>
              <a:cs typeface="Calibri" panose="020F0502020204030204"/>
            </a:endParaRPr>
          </a:p>
          <a:p>
            <a:endParaRPr lang="en-US" sz="2000" dirty="0">
              <a:solidFill>
                <a:srgbClr val="000000"/>
              </a:solidFill>
              <a:cs typeface="Calibri" panose="020F0502020204030204"/>
            </a:endParaRPr>
          </a:p>
          <a:p>
            <a:pPr lvl="6"/>
            <a:r>
              <a:rPr lang="en-US" sz="800" dirty="0">
                <a:latin typeface="Courant" panose="02000509030000020004" pitchFamily="49" charset="0"/>
              </a:rPr>
              <a:t>from </a:t>
            </a:r>
            <a:r>
              <a:rPr lang="en-US" sz="800" dirty="0" err="1">
                <a:latin typeface="Courant" panose="02000509030000020004" pitchFamily="49" charset="0"/>
              </a:rPr>
              <a:t>sklearn.linear_model</a:t>
            </a:r>
            <a:r>
              <a:rPr lang="en-US" sz="800" dirty="0">
                <a:latin typeface="Courant" panose="02000509030000020004" pitchFamily="49" charset="0"/>
              </a:rPr>
              <a:t> import </a:t>
            </a:r>
            <a:r>
              <a:rPr lang="en-US" sz="800" dirty="0" err="1">
                <a:latin typeface="Courant" panose="02000509030000020004" pitchFamily="49" charset="0"/>
              </a:rPr>
              <a:t>LogisticRegression</a:t>
            </a:r>
            <a:endParaRPr lang="en-US" sz="800" dirty="0">
              <a:latin typeface="Courant" panose="02000509030000020004" pitchFamily="49" charset="0"/>
            </a:endParaRPr>
          </a:p>
          <a:p>
            <a:pPr lvl="6"/>
            <a:r>
              <a:rPr lang="en-US" sz="800" dirty="0" err="1">
                <a:latin typeface="Courant" panose="02000509030000020004" pitchFamily="49" charset="0"/>
              </a:rPr>
              <a:t>lr</a:t>
            </a:r>
            <a:r>
              <a:rPr lang="en-US" sz="800" dirty="0">
                <a:latin typeface="Courant" panose="02000509030000020004" pitchFamily="49" charset="0"/>
              </a:rPr>
              <a:t>=</a:t>
            </a:r>
            <a:r>
              <a:rPr lang="en-US" sz="800" dirty="0" err="1">
                <a:latin typeface="Courant" panose="02000509030000020004" pitchFamily="49" charset="0"/>
              </a:rPr>
              <a:t>LogisticRegression</a:t>
            </a:r>
            <a:r>
              <a:rPr lang="en-US" sz="800" dirty="0">
                <a:latin typeface="Courant" panose="02000509030000020004" pitchFamily="49" charset="0"/>
              </a:rPr>
              <a:t>()</a:t>
            </a:r>
          </a:p>
          <a:p>
            <a:pPr lvl="6"/>
            <a:r>
              <a:rPr lang="en-US" sz="800" dirty="0">
                <a:latin typeface="Courant" panose="02000509030000020004" pitchFamily="49" charset="0"/>
              </a:rPr>
              <a:t>x=list(zip(</a:t>
            </a:r>
            <a:r>
              <a:rPr lang="en-US" sz="800" dirty="0" err="1">
                <a:latin typeface="Courant" panose="02000509030000020004" pitchFamily="49" charset="0"/>
              </a:rPr>
              <a:t>X_bomber_mass,X_bomber_speed</a:t>
            </a:r>
            <a:r>
              <a:rPr lang="en-US" sz="800" dirty="0">
                <a:latin typeface="Courant" panose="02000509030000020004" pitchFamily="49" charset="0"/>
              </a:rPr>
              <a:t>))</a:t>
            </a:r>
          </a:p>
          <a:p>
            <a:pPr lvl="6"/>
            <a:r>
              <a:rPr lang="en-US" sz="800" dirty="0">
                <a:latin typeface="Courant" panose="02000509030000020004" pitchFamily="49" charset="0"/>
              </a:rPr>
              <a:t>x1=list(zip(</a:t>
            </a:r>
            <a:r>
              <a:rPr lang="en-US" sz="800" dirty="0" err="1">
                <a:latin typeface="Courant" panose="02000509030000020004" pitchFamily="49" charset="0"/>
              </a:rPr>
              <a:t>X_fighter_mass,X_fighter_speed</a:t>
            </a:r>
            <a:r>
              <a:rPr lang="en-US" sz="800" dirty="0">
                <a:latin typeface="Courant" panose="02000509030000020004" pitchFamily="49" charset="0"/>
              </a:rPr>
              <a:t>))</a:t>
            </a:r>
          </a:p>
          <a:p>
            <a:pPr lvl="6"/>
            <a:r>
              <a:rPr lang="en-US" sz="800" dirty="0" err="1">
                <a:latin typeface="Courant" panose="02000509030000020004" pitchFamily="49" charset="0"/>
              </a:rPr>
              <a:t>x.extend</a:t>
            </a:r>
            <a:r>
              <a:rPr lang="en-US" sz="800" dirty="0">
                <a:latin typeface="Courant" panose="02000509030000020004" pitchFamily="49" charset="0"/>
              </a:rPr>
              <a:t>(x1)</a:t>
            </a:r>
          </a:p>
          <a:p>
            <a:pPr lvl="6"/>
            <a:r>
              <a:rPr lang="en-US" sz="800" dirty="0">
                <a:latin typeface="Courant" panose="02000509030000020004" pitchFamily="49" charset="0"/>
              </a:rPr>
              <a:t>y=[0,0,0,0,0,1,1,1,1,1]</a:t>
            </a:r>
          </a:p>
          <a:p>
            <a:pPr lvl="6"/>
            <a:r>
              <a:rPr lang="en-US" sz="800" dirty="0" err="1">
                <a:latin typeface="Courant" panose="02000509030000020004" pitchFamily="49" charset="0"/>
              </a:rPr>
              <a:t>lrfit</a:t>
            </a:r>
            <a:r>
              <a:rPr lang="en-US" sz="800" dirty="0">
                <a:latin typeface="Courant" panose="02000509030000020004" pitchFamily="49" charset="0"/>
              </a:rPr>
              <a:t> = </a:t>
            </a:r>
            <a:r>
              <a:rPr lang="en-US" sz="800" dirty="0" err="1">
                <a:latin typeface="Courant" panose="02000509030000020004" pitchFamily="49" charset="0"/>
              </a:rPr>
              <a:t>lr.fit</a:t>
            </a:r>
            <a:r>
              <a:rPr lang="en-US" sz="800" dirty="0">
                <a:latin typeface="Courant" panose="02000509030000020004" pitchFamily="49" charset="0"/>
              </a:rPr>
              <a:t>(</a:t>
            </a:r>
            <a:r>
              <a:rPr lang="en-US" sz="800" dirty="0" err="1">
                <a:latin typeface="Courant" panose="02000509030000020004" pitchFamily="49" charset="0"/>
              </a:rPr>
              <a:t>x,y</a:t>
            </a:r>
            <a:r>
              <a:rPr lang="en-US" sz="800" dirty="0">
                <a:latin typeface="Courant" panose="02000509030000020004" pitchFamily="49" charset="0"/>
              </a:rPr>
              <a:t>)</a:t>
            </a:r>
          </a:p>
          <a:p>
            <a:pPr lvl="8"/>
            <a:endParaRPr lang="en-US" sz="2600" dirty="0"/>
          </a:p>
          <a:p>
            <a:endParaRPr lang="en-US" sz="2600" dirty="0"/>
          </a:p>
          <a:p>
            <a:endParaRPr lang="en-US" sz="2600" dirty="0"/>
          </a:p>
          <a:p>
            <a:r>
              <a:rPr lang="en-US" sz="1000" dirty="0"/>
              <a:t>                                                                                                                                                                                                                                                          For better visualization the familiar figure from ‘linear models’ </a:t>
            </a:r>
          </a:p>
          <a:p>
            <a:r>
              <a:rPr lang="en-US" sz="1000" dirty="0"/>
              <a:t>                                                                                                                                                                                                                                                         topic  is presented: simple linear classification of airplanes </a:t>
            </a:r>
          </a:p>
          <a:p>
            <a:endParaRPr lang="en-US" sz="2000" dirty="0"/>
          </a:p>
          <a:p>
            <a:r>
              <a:rPr lang="en-US" sz="2000" dirty="0"/>
              <a:t>As we already know logistic regression builds </a:t>
            </a:r>
            <a:r>
              <a:rPr lang="en-US" sz="2000" i="1" dirty="0"/>
              <a:t>continuous</a:t>
            </a:r>
            <a:r>
              <a:rPr lang="en-US" sz="2000" dirty="0"/>
              <a:t> model that connects characteristics of airplanes with its class. In other words,  when airplane with certain characteristics is given to the model it returns the probability p of being in certain class (or probability (1-p) of not being in this class). Hence the term ‘regression’ for logistic regression is more appropriate than  ‘classifier’ because internally the model works as linear regression. </a:t>
            </a:r>
          </a:p>
          <a:p>
            <a:r>
              <a:rPr lang="en-US" sz="2000" dirty="0"/>
              <a:t>The code trains logistic regression model with given data and then predicts the probability of the given airplane to be in first or second class. The default implementation of </a:t>
            </a:r>
            <a:r>
              <a:rPr lang="en-US" sz="2000" dirty="0" err="1"/>
              <a:t>scikit</a:t>
            </a:r>
            <a:r>
              <a:rPr lang="en-US" sz="2000" dirty="0"/>
              <a:t>-learn logistic regression assigns class A to the observation if the probability of being in class A is greater than 50%.</a:t>
            </a:r>
          </a:p>
          <a:p>
            <a:endParaRPr lang="en-US" sz="2600" dirty="0"/>
          </a:p>
        </p:txBody>
      </p:sp>
      <p:pic>
        <p:nvPicPr>
          <p:cNvPr id="6" name="Picture 5">
            <a:extLst>
              <a:ext uri="{FF2B5EF4-FFF2-40B4-BE49-F238E27FC236}">
                <a16:creationId xmlns:a16="http://schemas.microsoft.com/office/drawing/2014/main" id="{E441350B-ACD3-4E3F-9F7F-CB98F554DDE2}"/>
              </a:ext>
            </a:extLst>
          </p:cNvPr>
          <p:cNvPicPr>
            <a:picLocks noChangeAspect="1"/>
          </p:cNvPicPr>
          <p:nvPr/>
        </p:nvPicPr>
        <p:blipFill>
          <a:blip r:embed="rId3"/>
          <a:stretch>
            <a:fillRect/>
          </a:stretch>
        </p:blipFill>
        <p:spPr>
          <a:xfrm>
            <a:off x="364992" y="1410835"/>
            <a:ext cx="2496484" cy="2736979"/>
          </a:xfrm>
          <a:prstGeom prst="rect">
            <a:avLst/>
          </a:prstGeom>
        </p:spPr>
      </p:pic>
      <p:pic>
        <p:nvPicPr>
          <p:cNvPr id="7" name="Picture 6">
            <a:extLst>
              <a:ext uri="{FF2B5EF4-FFF2-40B4-BE49-F238E27FC236}">
                <a16:creationId xmlns:a16="http://schemas.microsoft.com/office/drawing/2014/main" id="{D8AD3D5E-3B11-46D8-8267-756E50743171}"/>
              </a:ext>
            </a:extLst>
          </p:cNvPr>
          <p:cNvPicPr>
            <a:picLocks noChangeAspect="1"/>
          </p:cNvPicPr>
          <p:nvPr/>
        </p:nvPicPr>
        <p:blipFill>
          <a:blip r:embed="rId4"/>
          <a:stretch>
            <a:fillRect/>
          </a:stretch>
        </p:blipFill>
        <p:spPr>
          <a:xfrm>
            <a:off x="7228862" y="1289911"/>
            <a:ext cx="3454689" cy="2321551"/>
          </a:xfrm>
          <a:prstGeom prst="rect">
            <a:avLst/>
          </a:prstGeom>
        </p:spPr>
      </p:pic>
    </p:spTree>
    <p:extLst>
      <p:ext uri="{BB962C8B-B14F-4D97-AF65-F5344CB8AC3E}">
        <p14:creationId xmlns:p14="http://schemas.microsoft.com/office/powerpoint/2010/main" val="1760326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3159968" y="224012"/>
            <a:ext cx="7391400" cy="449263"/>
          </a:xfrm>
        </p:spPr>
        <p:txBody>
          <a:bodyPr>
            <a:noAutofit/>
          </a:bodyPr>
          <a:lstStyle/>
          <a:p>
            <a:r>
              <a:rPr lang="en-US" altLang="en-US" sz="3600" b="1" dirty="0"/>
              <a:t>Neural Networks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12</a:t>
            </a:fld>
            <a:endParaRPr lang="en-GB" altLang="en-US">
              <a:solidFill>
                <a:schemeClr val="bg2"/>
              </a:solidFill>
            </a:endParaRPr>
          </a:p>
        </p:txBody>
      </p:sp>
      <p:sp>
        <p:nvSpPr>
          <p:cNvPr id="13316" name="Rectangle 2"/>
          <p:cNvSpPr>
            <a:spLocks noChangeArrowheads="1"/>
          </p:cNvSpPr>
          <p:nvPr/>
        </p:nvSpPr>
        <p:spPr bwMode="auto">
          <a:xfrm>
            <a:off x="2057400" y="990601"/>
            <a:ext cx="7543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Biological Neuron: Courtesy of Wikipedia</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E2D9BCE-7164-4B33-BE67-47664BF4A613}"/>
              </a:ext>
            </a:extLst>
          </p:cNvPr>
          <p:cNvPicPr>
            <a:picLocks noChangeAspect="1"/>
          </p:cNvPicPr>
          <p:nvPr/>
        </p:nvPicPr>
        <p:blipFill>
          <a:blip r:embed="rId2"/>
          <a:stretch>
            <a:fillRect/>
          </a:stretch>
        </p:blipFill>
        <p:spPr>
          <a:xfrm>
            <a:off x="2743200" y="2209800"/>
            <a:ext cx="7157702" cy="3829224"/>
          </a:xfrm>
          <a:prstGeom prst="rect">
            <a:avLst/>
          </a:prstGeom>
        </p:spPr>
      </p:pic>
    </p:spTree>
    <p:extLst>
      <p:ext uri="{BB962C8B-B14F-4D97-AF65-F5344CB8AC3E}">
        <p14:creationId xmlns:p14="http://schemas.microsoft.com/office/powerpoint/2010/main" val="21396095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585669" y="530477"/>
            <a:ext cx="7958138" cy="336947"/>
          </a:xfrm>
        </p:spPr>
        <p:txBody>
          <a:bodyPr>
            <a:noAutofit/>
          </a:bodyPr>
          <a:lstStyle/>
          <a:p>
            <a:r>
              <a:rPr lang="en-US" altLang="en-US" sz="2400" b="1" dirty="0">
                <a:solidFill>
                  <a:srgbClr val="00B050"/>
                </a:solidFill>
                <a:latin typeface="Arial" panose="020B0604020202020204" pitchFamily="34" charset="0"/>
                <a:cs typeface="Arial" panose="020B0604020202020204" pitchFamily="34" charset="0"/>
              </a:rPr>
              <a:t>Artificial Neuron that Mimics Biological Neuron</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557213" indent="-214313">
              <a:defRPr>
                <a:solidFill>
                  <a:schemeClr val="tx1"/>
                </a:solidFill>
                <a:latin typeface="Frutiger 55 Roman" pitchFamily="34" charset="0"/>
              </a:defRPr>
            </a:lvl2pPr>
            <a:lvl3pPr marL="857250" indent="-171450">
              <a:defRPr>
                <a:solidFill>
                  <a:schemeClr val="tx1"/>
                </a:solidFill>
                <a:latin typeface="Frutiger 55 Roman" pitchFamily="34" charset="0"/>
              </a:defRPr>
            </a:lvl3pPr>
            <a:lvl4pPr marL="1200150" indent="-171450">
              <a:defRPr>
                <a:solidFill>
                  <a:schemeClr val="tx1"/>
                </a:solidFill>
                <a:latin typeface="Frutiger 55 Roman" pitchFamily="34" charset="0"/>
              </a:defRPr>
            </a:lvl4pPr>
            <a:lvl5pPr marL="1543050" indent="-171450">
              <a:defRPr>
                <a:solidFill>
                  <a:schemeClr val="tx1"/>
                </a:solidFill>
                <a:latin typeface="Frutiger 55 Roman" pitchFamily="34" charset="0"/>
              </a:defRPr>
            </a:lvl5pPr>
            <a:lvl6pPr marL="1885950" indent="-171450" eaLnBrk="0" fontAlgn="base" hangingPunct="0">
              <a:spcBef>
                <a:spcPct val="50000"/>
              </a:spcBef>
              <a:spcAft>
                <a:spcPct val="0"/>
              </a:spcAft>
              <a:defRPr>
                <a:solidFill>
                  <a:schemeClr val="tx1"/>
                </a:solidFill>
                <a:latin typeface="Frutiger 55 Roman" pitchFamily="34" charset="0"/>
              </a:defRPr>
            </a:lvl6pPr>
            <a:lvl7pPr marL="2228850" indent="-171450" eaLnBrk="0" fontAlgn="base" hangingPunct="0">
              <a:spcBef>
                <a:spcPct val="50000"/>
              </a:spcBef>
              <a:spcAft>
                <a:spcPct val="0"/>
              </a:spcAft>
              <a:defRPr>
                <a:solidFill>
                  <a:schemeClr val="tx1"/>
                </a:solidFill>
                <a:latin typeface="Frutiger 55 Roman" pitchFamily="34" charset="0"/>
              </a:defRPr>
            </a:lvl7pPr>
            <a:lvl8pPr marL="2571750" indent="-171450" eaLnBrk="0" fontAlgn="base" hangingPunct="0">
              <a:spcBef>
                <a:spcPct val="50000"/>
              </a:spcBef>
              <a:spcAft>
                <a:spcPct val="0"/>
              </a:spcAft>
              <a:defRPr>
                <a:solidFill>
                  <a:schemeClr val="tx1"/>
                </a:solidFill>
                <a:latin typeface="Frutiger 55 Roman" pitchFamily="34" charset="0"/>
              </a:defRPr>
            </a:lvl8pPr>
            <a:lvl9pPr marL="2914650" indent="-17145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13</a:t>
            </a:fld>
            <a:endParaRPr lang="en-GB" altLang="en-US">
              <a:solidFill>
                <a:schemeClr val="bg2"/>
              </a:solidFill>
            </a:endParaRPr>
          </a:p>
        </p:txBody>
      </p:sp>
      <p:pic>
        <p:nvPicPr>
          <p:cNvPr id="8" name="Picture 7">
            <a:extLst>
              <a:ext uri="{FF2B5EF4-FFF2-40B4-BE49-F238E27FC236}">
                <a16:creationId xmlns:a16="http://schemas.microsoft.com/office/drawing/2014/main" id="{88559B01-FDD2-4012-9031-DB2F3A06396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74231" y="3199622"/>
            <a:ext cx="4657724" cy="2515378"/>
          </a:xfrm>
          <a:prstGeom prst="rect">
            <a:avLst/>
          </a:prstGeom>
          <a:noFill/>
          <a:ln w="15875">
            <a:solidFill>
              <a:schemeClr val="accent1"/>
            </a:solidFill>
          </a:ln>
        </p:spPr>
      </p:pic>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91AB8A11-79FF-4088-93D6-1C3DE37FD673}"/>
                  </a:ext>
                </a:extLst>
              </p:cNvPr>
              <p:cNvSpPr/>
              <p:nvPr/>
            </p:nvSpPr>
            <p:spPr>
              <a:xfrm>
                <a:off x="3495676" y="1600201"/>
                <a:ext cx="4657725" cy="1309823"/>
              </a:xfrm>
              <a:prstGeom prst="rect">
                <a:avLst/>
              </a:prstGeom>
              <a:ln w="15875">
                <a:solidFill>
                  <a:schemeClr val="accent1"/>
                </a:solidFill>
              </a:ln>
            </p:spPr>
            <p:txBody>
              <a:bodyPr wrap="square">
                <a:spAutoFit/>
              </a:bodyPr>
              <a:lstStyle/>
              <a:p>
                <a:pPr>
                  <a:lnSpc>
                    <a:spcPct val="115000"/>
                  </a:lnSpc>
                  <a:spcAft>
                    <a:spcPts val="750"/>
                  </a:spcAft>
                </a:pPr>
                <a:r>
                  <a:rPr lang="en-US" sz="1050" dirty="0">
                    <a:latin typeface="Arial" panose="020B0604020202020204" pitchFamily="34" charset="0"/>
                    <a:ea typeface="Calibri" panose="020F0502020204030204" pitchFamily="34" charset="0"/>
                  </a:rPr>
                  <a:t> </a:t>
                </a:r>
                <a:r>
                  <a:rPr lang="en-US" sz="1200" b="1" dirty="0">
                    <a:latin typeface="Arial" panose="020B0604020202020204" pitchFamily="34" charset="0"/>
                    <a:ea typeface="Calibri" panose="020F0502020204030204" pitchFamily="34" charset="0"/>
                  </a:rPr>
                  <a:t>inputs signals  </a:t>
                </a:r>
                <a14:m>
                  <m:oMath xmlns:m="http://schemas.openxmlformats.org/officeDocument/2006/math">
                    <m:sSub>
                      <m:sSubPr>
                        <m:ctrlPr>
                          <a:rPr lang="en-US" sz="1200" b="1" i="1">
                            <a:latin typeface="Cambria Math" panose="02040503050406030204" pitchFamily="18" charset="0"/>
                            <a:ea typeface="Calibri" panose="020F0502020204030204" pitchFamily="34" charset="0"/>
                          </a:rPr>
                        </m:ctrlPr>
                      </m:sSubPr>
                      <m:e>
                        <m:r>
                          <a:rPr lang="en-US" sz="1200" b="1" i="1">
                            <a:latin typeface="Cambria Math" panose="02040503050406030204" pitchFamily="18" charset="0"/>
                            <a:ea typeface="Calibri" panose="020F0502020204030204" pitchFamily="34" charset="0"/>
                          </a:rPr>
                          <m:t>𝒙</m:t>
                        </m:r>
                      </m:e>
                      <m:sub>
                        <m:r>
                          <a:rPr lang="en-US" sz="1200" b="1" i="1">
                            <a:latin typeface="Cambria Math" panose="02040503050406030204" pitchFamily="18" charset="0"/>
                            <a:ea typeface="Calibri" panose="020F0502020204030204" pitchFamily="34" charset="0"/>
                          </a:rPr>
                          <m:t>𝒊</m:t>
                        </m:r>
                      </m:sub>
                    </m:sSub>
                  </m:oMath>
                </a14:m>
                <a:r>
                  <a:rPr lang="en-US" sz="1200" b="1" dirty="0">
                    <a:latin typeface="Arial" panose="020B0604020202020204" pitchFamily="34" charset="0"/>
                    <a:ea typeface="Times New Roman" panose="02020603050405020304" pitchFamily="18" charset="0"/>
                  </a:rPr>
                  <a:t>  ,     </a:t>
                </a:r>
                <a:r>
                  <a:rPr lang="en-US" sz="1200" b="1" dirty="0" err="1">
                    <a:latin typeface="Arial" panose="020B0604020202020204" pitchFamily="34" charset="0"/>
                    <a:ea typeface="Times New Roman" panose="02020603050405020304" pitchFamily="18" charset="0"/>
                  </a:rPr>
                  <a:t>i</a:t>
                </a:r>
                <a:r>
                  <a:rPr lang="en-US" sz="1200" b="1" dirty="0">
                    <a:latin typeface="Arial" panose="020B0604020202020204" pitchFamily="34" charset="0"/>
                    <a:ea typeface="Times New Roman" panose="02020603050405020304" pitchFamily="18" charset="0"/>
                  </a:rPr>
                  <a:t> = 0,m</a:t>
                </a:r>
                <a:r>
                  <a:rPr lang="ru-RU" sz="1200" b="1" dirty="0">
                    <a:latin typeface="Arial" panose="020B0604020202020204" pitchFamily="34" charset="0"/>
                    <a:ea typeface="Times New Roman" panose="02020603050405020304" pitchFamily="18" charset="0"/>
                  </a:rPr>
                  <a:t>  </a:t>
                </a:r>
              </a:p>
              <a:p>
                <a:pPr>
                  <a:lnSpc>
                    <a:spcPct val="115000"/>
                  </a:lnSpc>
                  <a:spcAft>
                    <a:spcPts val="750"/>
                  </a:spcAft>
                </a:pPr>
                <a:r>
                  <a:rPr lang="ru-RU" sz="1200" b="1" dirty="0">
                    <a:latin typeface="Arial" panose="020B0604020202020204" pitchFamily="34" charset="0"/>
                    <a:ea typeface="Times New Roman" panose="02020603050405020304" pitchFamily="18" charset="0"/>
                  </a:rPr>
                  <a:t> </a:t>
                </a:r>
                <a:r>
                  <a:rPr lang="en-US" sz="1200" b="1" dirty="0">
                    <a:latin typeface="Arial" panose="020B0604020202020204" pitchFamily="34" charset="0"/>
                    <a:ea typeface="Times New Roman" panose="02020603050405020304" pitchFamily="18" charset="0"/>
                  </a:rPr>
                  <a:t>weights </a:t>
                </a:r>
                <a14:m>
                  <m:oMath xmlns:m="http://schemas.openxmlformats.org/officeDocument/2006/math">
                    <m:r>
                      <a:rPr lang="en-US" sz="1200" b="1" i="1">
                        <a:latin typeface="Cambria Math" panose="02040503050406030204" pitchFamily="18" charset="0"/>
                        <a:ea typeface="Times New Roman" panose="02020603050405020304" pitchFamily="18" charset="0"/>
                      </a:rPr>
                      <m:t> </m:t>
                    </m:r>
                    <m:sSub>
                      <m:sSubPr>
                        <m:ctrlPr>
                          <a:rPr lang="en-US" sz="1200" b="1" i="1">
                            <a:latin typeface="Cambria Math" panose="02040503050406030204" pitchFamily="18" charset="0"/>
                            <a:ea typeface="Times New Roman" panose="02020603050405020304" pitchFamily="18" charset="0"/>
                          </a:rPr>
                        </m:ctrlPr>
                      </m:sSubPr>
                      <m:e>
                        <m:r>
                          <a:rPr lang="en-US" sz="1200" b="1" i="1">
                            <a:latin typeface="Cambria Math" panose="02040503050406030204" pitchFamily="18" charset="0"/>
                            <a:ea typeface="Calibri" panose="020F0502020204030204" pitchFamily="34" charset="0"/>
                          </a:rPr>
                          <m:t>𝜷</m:t>
                        </m:r>
                      </m:e>
                      <m:sub>
                        <m:r>
                          <a:rPr lang="en-US" sz="1200" b="1" i="1">
                            <a:latin typeface="Cambria Math" panose="02040503050406030204" pitchFamily="18" charset="0"/>
                            <a:ea typeface="Calibri" panose="020F0502020204030204" pitchFamily="34" charset="0"/>
                          </a:rPr>
                          <m:t>𝒌</m:t>
                        </m:r>
                        <m:r>
                          <a:rPr lang="en-US" sz="1200" b="1" i="1">
                            <a:latin typeface="Cambria Math" panose="02040503050406030204" pitchFamily="18" charset="0"/>
                            <a:ea typeface="Times New Roman" panose="02020603050405020304" pitchFamily="18" charset="0"/>
                          </a:rPr>
                          <m:t>𝒊</m:t>
                        </m:r>
                      </m:sub>
                    </m:sSub>
                  </m:oMath>
                </a14:m>
                <a:r>
                  <a:rPr lang="en-US" sz="1200" b="1" dirty="0">
                    <a:latin typeface="Arial" panose="020B0604020202020204" pitchFamily="34" charset="0"/>
                    <a:ea typeface="Times New Roman" panose="02020603050405020304" pitchFamily="18" charset="0"/>
                  </a:rPr>
                  <a:t> ,     </a:t>
                </a:r>
                <a:r>
                  <a:rPr lang="en-US" sz="1200" b="1" dirty="0" err="1">
                    <a:latin typeface="Arial" panose="020B0604020202020204" pitchFamily="34" charset="0"/>
                    <a:ea typeface="Times New Roman" panose="02020603050405020304" pitchFamily="18" charset="0"/>
                  </a:rPr>
                  <a:t>i</a:t>
                </a:r>
                <a:r>
                  <a:rPr lang="en-US" sz="1200" b="1" dirty="0">
                    <a:latin typeface="Arial" panose="020B0604020202020204" pitchFamily="34" charset="0"/>
                    <a:ea typeface="Times New Roman" panose="02020603050405020304" pitchFamily="18" charset="0"/>
                  </a:rPr>
                  <a:t> = 0,m </a:t>
                </a:r>
                <a:endParaRPr lang="ru-RU" sz="1200" b="1" dirty="0">
                  <a:latin typeface="Arial" panose="020B0604020202020204" pitchFamily="34" charset="0"/>
                  <a:ea typeface="Times New Roman" panose="02020603050405020304" pitchFamily="18" charset="0"/>
                </a:endParaRPr>
              </a:p>
              <a:p>
                <a:pPr>
                  <a:lnSpc>
                    <a:spcPct val="115000"/>
                  </a:lnSpc>
                  <a:spcAft>
                    <a:spcPts val="750"/>
                  </a:spcAft>
                </a:pPr>
                <a:r>
                  <a:rPr lang="ru-RU" sz="1200" b="1" dirty="0">
                    <a:latin typeface="Arial" panose="020B0604020202020204" pitchFamily="34" charset="0"/>
                    <a:ea typeface="Times New Roman" panose="02020603050405020304" pitchFamily="18" charset="0"/>
                  </a:rPr>
                  <a:t> </a:t>
                </a:r>
                <a:r>
                  <a:rPr lang="en-US" sz="1200" b="1" dirty="0">
                    <a:latin typeface="Arial" panose="020B0604020202020204" pitchFamily="34" charset="0"/>
                    <a:ea typeface="Times New Roman" panose="02020603050405020304" pitchFamily="18" charset="0"/>
                  </a:rPr>
                  <a:t>output  :</a:t>
                </a:r>
                <a:r>
                  <a:rPr lang="ru-RU" sz="1200" b="1" dirty="0">
                    <a:latin typeface="Arial" panose="020B0604020202020204" pitchFamily="34" charset="0"/>
                    <a:ea typeface="Times New Roman" panose="02020603050405020304" pitchFamily="18" charset="0"/>
                  </a:rPr>
                  <a:t>    </a:t>
                </a:r>
                <a14:m>
                  <m:oMath xmlns:m="http://schemas.openxmlformats.org/officeDocument/2006/math">
                    <m:r>
                      <a:rPr lang="ru-RU" sz="1200" b="1" i="1">
                        <a:latin typeface="Cambria Math" panose="02040503050406030204" pitchFamily="18" charset="0"/>
                        <a:ea typeface="Calibri" panose="020F0502020204030204" pitchFamily="34" charset="0"/>
                      </a:rPr>
                      <m:t>        </m:t>
                    </m:r>
                    <m:sSub>
                      <m:sSubPr>
                        <m:ctrlPr>
                          <a:rPr lang="en-US" sz="1200" b="1" i="1">
                            <a:latin typeface="Cambria Math" panose="02040503050406030204" pitchFamily="18" charset="0"/>
                            <a:ea typeface="Calibri" panose="020F0502020204030204" pitchFamily="34" charset="0"/>
                          </a:rPr>
                        </m:ctrlPr>
                      </m:sSubPr>
                      <m:e>
                        <m:r>
                          <a:rPr lang="en-US" sz="1200" b="1" i="1">
                            <a:latin typeface="Cambria Math" panose="02040503050406030204" pitchFamily="18" charset="0"/>
                            <a:ea typeface="Calibri" panose="020F0502020204030204" pitchFamily="34" charset="0"/>
                          </a:rPr>
                          <m:t>𝒏</m:t>
                        </m:r>
                      </m:e>
                      <m:sub>
                        <m:r>
                          <a:rPr lang="en-US" sz="1200" b="1" i="1">
                            <a:latin typeface="Cambria Math" panose="02040503050406030204" pitchFamily="18" charset="0"/>
                            <a:ea typeface="Calibri" panose="020F0502020204030204" pitchFamily="34" charset="0"/>
                          </a:rPr>
                          <m:t>𝒌</m:t>
                        </m:r>
                        <m:r>
                          <a:rPr lang="en-US" sz="1200" b="1" i="1">
                            <a:latin typeface="Cambria Math" panose="02040503050406030204" pitchFamily="18" charset="0"/>
                            <a:ea typeface="Calibri" panose="020F0502020204030204" pitchFamily="34" charset="0"/>
                          </a:rPr>
                          <m:t>  </m:t>
                        </m:r>
                      </m:sub>
                    </m:sSub>
                    <m:r>
                      <a:rPr lang="en-US" sz="1200" b="1" i="1">
                        <a:latin typeface="Cambria Math" panose="02040503050406030204" pitchFamily="18" charset="0"/>
                        <a:ea typeface="Calibri" panose="020F0502020204030204" pitchFamily="34" charset="0"/>
                      </a:rPr>
                      <m:t>= </m:t>
                    </m:r>
                    <m:r>
                      <a:rPr lang="en-US" sz="1200" b="1" i="1">
                        <a:latin typeface="Cambria Math" panose="02040503050406030204" pitchFamily="18" charset="0"/>
                        <a:ea typeface="Calibri" panose="020F0502020204030204" pitchFamily="34" charset="0"/>
                      </a:rPr>
                      <m:t>𝝋</m:t>
                    </m:r>
                    <m:r>
                      <a:rPr lang="en-US" sz="1200" b="1" i="1">
                        <a:latin typeface="Cambria Math" panose="02040503050406030204" pitchFamily="18" charset="0"/>
                        <a:ea typeface="Calibri" panose="020F0502020204030204" pitchFamily="34" charset="0"/>
                      </a:rPr>
                      <m:t> </m:t>
                    </m:r>
                  </m:oMath>
                </a14:m>
                <a:r>
                  <a:rPr lang="en-US" sz="1200" b="1" dirty="0">
                    <a:latin typeface="Arial" panose="020B0604020202020204" pitchFamily="34" charset="0"/>
                    <a:ea typeface="Times New Roman" panose="02020603050405020304" pitchFamily="18" charset="0"/>
                  </a:rPr>
                  <a:t>(</a:t>
                </a:r>
                <a14:m>
                  <m:oMath xmlns:m="http://schemas.openxmlformats.org/officeDocument/2006/math">
                    <m:r>
                      <a:rPr lang="en-US" sz="1200" b="1" i="1">
                        <a:latin typeface="Cambria Math" panose="02040503050406030204" pitchFamily="18" charset="0"/>
                        <a:ea typeface="Times New Roman" panose="02020603050405020304" pitchFamily="18" charset="0"/>
                      </a:rPr>
                      <m:t> </m:t>
                    </m:r>
                    <m:nary>
                      <m:naryPr>
                        <m:chr m:val="∑"/>
                        <m:limLoc m:val="subSup"/>
                        <m:ctrlPr>
                          <a:rPr lang="en-US" sz="1200" b="1" i="1">
                            <a:latin typeface="Cambria Math" panose="02040503050406030204" pitchFamily="18" charset="0"/>
                            <a:ea typeface="Times New Roman" panose="02020603050405020304" pitchFamily="18" charset="0"/>
                          </a:rPr>
                        </m:ctrlPr>
                      </m:naryPr>
                      <m:sub>
                        <m:r>
                          <a:rPr lang="en-US" sz="1200" b="1" i="1">
                            <a:latin typeface="Cambria Math" panose="02040503050406030204" pitchFamily="18" charset="0"/>
                            <a:ea typeface="Times New Roman" panose="02020603050405020304" pitchFamily="18" charset="0"/>
                          </a:rPr>
                          <m:t>𝒋</m:t>
                        </m:r>
                        <m:r>
                          <a:rPr lang="en-US" sz="1200" b="1" i="1">
                            <a:latin typeface="Cambria Math" panose="02040503050406030204" pitchFamily="18" charset="0"/>
                            <a:ea typeface="Times New Roman" panose="02020603050405020304" pitchFamily="18" charset="0"/>
                          </a:rPr>
                          <m:t>=</m:t>
                        </m:r>
                        <m:r>
                          <a:rPr lang="en-US" sz="1200" b="1" i="1">
                            <a:latin typeface="Cambria Math" panose="02040503050406030204" pitchFamily="18" charset="0"/>
                            <a:ea typeface="Times New Roman" panose="02020603050405020304" pitchFamily="18" charset="0"/>
                          </a:rPr>
                          <m:t>𝟎</m:t>
                        </m:r>
                      </m:sub>
                      <m:sup>
                        <m:r>
                          <a:rPr lang="en-US" sz="1200" b="1" i="1">
                            <a:latin typeface="Cambria Math" panose="02040503050406030204" pitchFamily="18" charset="0"/>
                            <a:ea typeface="Times New Roman" panose="02020603050405020304" pitchFamily="18" charset="0"/>
                          </a:rPr>
                          <m:t>𝒎</m:t>
                        </m:r>
                      </m:sup>
                      <m:e>
                        <m:sSub>
                          <m:sSubPr>
                            <m:ctrlPr>
                              <a:rPr lang="en-US" sz="1200" b="1" i="1">
                                <a:latin typeface="Cambria Math" panose="02040503050406030204" pitchFamily="18" charset="0"/>
                                <a:ea typeface="Times New Roman" panose="02020603050405020304" pitchFamily="18" charset="0"/>
                              </a:rPr>
                            </m:ctrlPr>
                          </m:sSubPr>
                          <m:e>
                            <m:r>
                              <a:rPr lang="en-US" sz="1200" b="1" i="1">
                                <a:latin typeface="Cambria Math" panose="02040503050406030204" pitchFamily="18" charset="0"/>
                                <a:ea typeface="Calibri" panose="020F0502020204030204" pitchFamily="34" charset="0"/>
                              </a:rPr>
                              <m:t>𝜷</m:t>
                            </m:r>
                          </m:e>
                          <m:sub>
                            <m:r>
                              <a:rPr lang="en-US" sz="1200" b="1" i="1">
                                <a:latin typeface="Cambria Math" panose="02040503050406030204" pitchFamily="18" charset="0"/>
                                <a:ea typeface="Times New Roman" panose="02020603050405020304" pitchFamily="18" charset="0"/>
                              </a:rPr>
                              <m:t>𝒌𝒋</m:t>
                            </m:r>
                          </m:sub>
                        </m:sSub>
                        <m:sSub>
                          <m:sSubPr>
                            <m:ctrlPr>
                              <a:rPr lang="en-US" sz="1200" b="1" i="1">
                                <a:latin typeface="Cambria Math" panose="02040503050406030204" pitchFamily="18" charset="0"/>
                                <a:ea typeface="Times New Roman" panose="02020603050405020304" pitchFamily="18" charset="0"/>
                              </a:rPr>
                            </m:ctrlPr>
                          </m:sSubPr>
                          <m:e>
                            <m:r>
                              <a:rPr lang="en-US" sz="1200" b="1" i="1">
                                <a:latin typeface="Cambria Math" panose="02040503050406030204" pitchFamily="18" charset="0"/>
                                <a:ea typeface="Times New Roman" panose="02020603050405020304" pitchFamily="18" charset="0"/>
                              </a:rPr>
                              <m:t>𝒙</m:t>
                            </m:r>
                          </m:e>
                          <m:sub>
                            <m:r>
                              <a:rPr lang="en-US" sz="1200" b="1" i="1">
                                <a:latin typeface="Cambria Math" panose="02040503050406030204" pitchFamily="18" charset="0"/>
                                <a:ea typeface="Times New Roman" panose="02020603050405020304" pitchFamily="18" charset="0"/>
                              </a:rPr>
                              <m:t>𝒋</m:t>
                            </m:r>
                          </m:sub>
                        </m:sSub>
                      </m:e>
                    </m:nary>
                    <m:r>
                      <a:rPr lang="en-US" sz="1200" b="1" i="1">
                        <a:latin typeface="Cambria Math" panose="02040503050406030204" pitchFamily="18" charset="0"/>
                        <a:ea typeface="Times New Roman" panose="02020603050405020304" pitchFamily="18" charset="0"/>
                      </a:rPr>
                      <m:t> </m:t>
                    </m:r>
                  </m:oMath>
                </a14:m>
                <a:r>
                  <a:rPr lang="en-US" sz="1200" b="1" dirty="0">
                    <a:latin typeface="Arial" panose="020B0604020202020204" pitchFamily="34" charset="0"/>
                    <a:ea typeface="Times New Roman" panose="02020603050405020304" pitchFamily="18" charset="0"/>
                  </a:rPr>
                  <a:t>)</a:t>
                </a:r>
                <a14:m>
                  <m:oMath xmlns:m="http://schemas.openxmlformats.org/officeDocument/2006/math">
                    <m:r>
                      <a:rPr lang="ru-RU" sz="1200" b="1">
                        <a:latin typeface="Cambria Math" panose="02040503050406030204" pitchFamily="18" charset="0"/>
                        <a:ea typeface="Calibri" panose="020F0502020204030204" pitchFamily="34" charset="0"/>
                      </a:rPr>
                      <m:t>     </m:t>
                    </m:r>
                  </m:oMath>
                </a14:m>
                <a:endParaRPr lang="ru-RU" sz="1200" b="1" dirty="0">
                  <a:latin typeface="Cambria Math" panose="02040503050406030204" pitchFamily="18" charset="0"/>
                  <a:ea typeface="Calibri" panose="020F0502020204030204" pitchFamily="34" charset="0"/>
                </a:endParaRPr>
              </a:p>
              <a:p>
                <a:pPr>
                  <a:lnSpc>
                    <a:spcPct val="115000"/>
                  </a:lnSpc>
                  <a:spcAft>
                    <a:spcPts val="750"/>
                  </a:spcAft>
                </a:pPr>
                <a:r>
                  <a:rPr lang="ru-RU" sz="1200" dirty="0">
                    <a:ea typeface="Calibri" panose="020F0502020204030204" pitchFamily="34" charset="0"/>
                  </a:rPr>
                  <a:t>                                </a:t>
                </a:r>
                <a14:m>
                  <m:oMath xmlns:m="http://schemas.openxmlformats.org/officeDocument/2006/math">
                    <m:r>
                      <a:rPr lang="en-US" sz="1200" b="1" i="1">
                        <a:latin typeface="Cambria Math" panose="02040503050406030204" pitchFamily="18" charset="0"/>
                        <a:ea typeface="Calibri" panose="020F0502020204030204" pitchFamily="34" charset="0"/>
                      </a:rPr>
                      <m:t>𝝋</m:t>
                    </m:r>
                  </m:oMath>
                </a14:m>
                <a:r>
                  <a:rPr lang="en-US" sz="1200" b="1" dirty="0">
                    <a:latin typeface="Arial" panose="020B0604020202020204" pitchFamily="34" charset="0"/>
                    <a:ea typeface="Times New Roman" panose="02020603050405020304" pitchFamily="18" charset="0"/>
                  </a:rPr>
                  <a:t> – transfer (activation) function</a:t>
                </a:r>
                <a:endParaRPr lang="en-US" sz="1200" b="1" dirty="0"/>
              </a:p>
            </p:txBody>
          </p:sp>
        </mc:Choice>
        <mc:Fallback>
          <p:sp>
            <p:nvSpPr>
              <p:cNvPr id="4" name="Rectangle 3">
                <a:extLst>
                  <a:ext uri="{FF2B5EF4-FFF2-40B4-BE49-F238E27FC236}">
                    <a16:creationId xmlns:a16="http://schemas.microsoft.com/office/drawing/2014/main" id="{91AB8A11-79FF-4088-93D6-1C3DE37FD673}"/>
                  </a:ext>
                </a:extLst>
              </p:cNvPr>
              <p:cNvSpPr>
                <a:spLocks noRot="1" noChangeAspect="1" noMove="1" noResize="1" noEditPoints="1" noAdjustHandles="1" noChangeArrowheads="1" noChangeShapeType="1" noTextEdit="1"/>
              </p:cNvSpPr>
              <p:nvPr/>
            </p:nvSpPr>
            <p:spPr>
              <a:xfrm>
                <a:off x="3495676" y="1600201"/>
                <a:ext cx="4657725" cy="1309823"/>
              </a:xfrm>
              <a:prstGeom prst="rect">
                <a:avLst/>
              </a:prstGeom>
              <a:blipFill>
                <a:blip r:embed="rId3"/>
                <a:stretch>
                  <a:fillRect b="-3687"/>
                </a:stretch>
              </a:blipFill>
              <a:ln w="15875">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732661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106231"/>
            <a:ext cx="7391400" cy="449263"/>
          </a:xfrm>
        </p:spPr>
        <p:txBody>
          <a:bodyPr>
            <a:noAutofit/>
          </a:bodyPr>
          <a:lstStyle/>
          <a:p>
            <a:r>
              <a:rPr lang="en-US" altLang="en-US" sz="2800" b="1" dirty="0">
                <a:solidFill>
                  <a:srgbClr val="00B050"/>
                </a:solidFill>
                <a:latin typeface="Arial" panose="020B0604020202020204" pitchFamily="34" charset="0"/>
                <a:cs typeface="Arial" panose="020B0604020202020204" pitchFamily="34" charset="0"/>
              </a:rPr>
              <a:t>Biological Neuron</a:t>
            </a:r>
            <a:endParaRPr lang="en-US" altLang="en-US" sz="2800" b="1" dirty="0"/>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14</a:t>
            </a:fld>
            <a:endParaRPr lang="en-GB" altLang="en-US">
              <a:solidFill>
                <a:schemeClr val="bg2"/>
              </a:solidFill>
            </a:endParaRPr>
          </a:p>
        </p:txBody>
      </p:sp>
      <p:sp>
        <p:nvSpPr>
          <p:cNvPr id="4" name="Rectangle 3">
            <a:extLst>
              <a:ext uri="{FF2B5EF4-FFF2-40B4-BE49-F238E27FC236}">
                <a16:creationId xmlns:a16="http://schemas.microsoft.com/office/drawing/2014/main" id="{91AB8A11-79FF-4088-93D6-1C3DE37FD673}"/>
              </a:ext>
            </a:extLst>
          </p:cNvPr>
          <p:cNvSpPr/>
          <p:nvPr/>
        </p:nvSpPr>
        <p:spPr>
          <a:xfrm>
            <a:off x="1948543" y="3548448"/>
            <a:ext cx="8305800" cy="2718180"/>
          </a:xfrm>
          <a:prstGeom prst="rect">
            <a:avLst/>
          </a:prstGeom>
        </p:spPr>
        <p:txBody>
          <a:bodyPr wrap="square">
            <a:spAutoFit/>
          </a:bodyPr>
          <a:lstStyle/>
          <a:p>
            <a:pPr>
              <a:lnSpc>
                <a:spcPct val="115000"/>
              </a:lnSpc>
              <a:spcAft>
                <a:spcPts val="1000"/>
              </a:spcAft>
            </a:pPr>
            <a:r>
              <a:rPr lang="ru-RU" sz="1600" i="1" dirty="0"/>
              <a:t>Dendrites</a:t>
            </a:r>
            <a:r>
              <a:rPr lang="en-US" sz="1600" dirty="0"/>
              <a:t> – carries signals in</a:t>
            </a:r>
          </a:p>
          <a:p>
            <a:pPr>
              <a:lnSpc>
                <a:spcPct val="115000"/>
              </a:lnSpc>
              <a:spcAft>
                <a:spcPts val="1000"/>
              </a:spcAft>
            </a:pPr>
            <a:r>
              <a:rPr lang="en-US" sz="1600" i="1" dirty="0">
                <a:latin typeface="+mj-lt"/>
              </a:rPr>
              <a:t>Synapse </a:t>
            </a:r>
            <a:r>
              <a:rPr lang="en-US" sz="1600" dirty="0">
                <a:latin typeface="+mj-lt"/>
              </a:rPr>
              <a:t> (</a:t>
            </a:r>
            <a:r>
              <a:rPr lang="en-US" sz="1600" dirty="0">
                <a:solidFill>
                  <a:srgbClr val="202124"/>
                </a:solidFill>
                <a:latin typeface="+mj-lt"/>
              </a:rPr>
              <a:t>neuronal junction) - the site of transmission of electric nerve impulses between two neurons or between a neuron and a gland or muscle cell .  </a:t>
            </a:r>
            <a:r>
              <a:rPr lang="en-US" sz="1600" i="1" dirty="0">
                <a:latin typeface="+mj-lt"/>
              </a:rPr>
              <a:t>Synapse </a:t>
            </a:r>
            <a:r>
              <a:rPr lang="en-US" sz="1600" dirty="0">
                <a:latin typeface="+mj-lt"/>
              </a:rPr>
              <a:t>determines strength of the signal  through </a:t>
            </a:r>
            <a:r>
              <a:rPr lang="en-US" sz="1600" i="1" dirty="0">
                <a:latin typeface="+mj-lt"/>
              </a:rPr>
              <a:t>synaptic</a:t>
            </a:r>
            <a:r>
              <a:rPr lang="en-US" sz="1600" dirty="0">
                <a:latin typeface="+mj-lt"/>
              </a:rPr>
              <a:t> </a:t>
            </a:r>
            <a:r>
              <a:rPr lang="en-US" sz="1600" i="1" dirty="0">
                <a:latin typeface="+mj-lt"/>
              </a:rPr>
              <a:t>neurotransmitters</a:t>
            </a:r>
            <a:r>
              <a:rPr lang="en-US" sz="1600" dirty="0">
                <a:latin typeface="+mj-lt"/>
              </a:rPr>
              <a:t> – chemicals that are released into synapse , their quantity determines the strength of the signal</a:t>
            </a:r>
          </a:p>
          <a:p>
            <a:pPr>
              <a:lnSpc>
                <a:spcPct val="115000"/>
              </a:lnSpc>
              <a:spcAft>
                <a:spcPts val="1000"/>
              </a:spcAft>
            </a:pPr>
            <a:r>
              <a:rPr lang="en-US" sz="1600" i="1" dirty="0"/>
              <a:t>Soma</a:t>
            </a:r>
            <a:r>
              <a:rPr lang="en-US" sz="1600" dirty="0"/>
              <a:t> – acts as a summation function</a:t>
            </a:r>
          </a:p>
          <a:p>
            <a:pPr>
              <a:lnSpc>
                <a:spcPct val="115000"/>
              </a:lnSpc>
              <a:spcAft>
                <a:spcPts val="1000"/>
              </a:spcAft>
            </a:pPr>
            <a:r>
              <a:rPr lang="en-US" sz="1600" i="1" dirty="0"/>
              <a:t>Axon</a:t>
            </a:r>
            <a:r>
              <a:rPr lang="en-US" sz="1600" dirty="0"/>
              <a:t> –</a:t>
            </a:r>
            <a:r>
              <a:rPr lang="en-US" sz="1600" dirty="0">
                <a:solidFill>
                  <a:srgbClr val="202122"/>
                </a:solidFill>
                <a:latin typeface="Arial" panose="020B0604020202020204" pitchFamily="34" charset="0"/>
              </a:rPr>
              <a:t>gets its signal from the summation behavior which occurs inside the soma. Once the soma reaches a certain potential (threshold) , the axon will transmit the signal </a:t>
            </a:r>
          </a:p>
        </p:txBody>
      </p:sp>
      <p:pic>
        <p:nvPicPr>
          <p:cNvPr id="3" name="Picture 2">
            <a:extLst>
              <a:ext uri="{FF2B5EF4-FFF2-40B4-BE49-F238E27FC236}">
                <a16:creationId xmlns:a16="http://schemas.microsoft.com/office/drawing/2014/main" id="{206BAF9B-018C-4148-A5F6-D45D34943A78}"/>
              </a:ext>
            </a:extLst>
          </p:cNvPr>
          <p:cNvPicPr>
            <a:picLocks noChangeAspect="1"/>
          </p:cNvPicPr>
          <p:nvPr/>
        </p:nvPicPr>
        <p:blipFill>
          <a:blip r:embed="rId2"/>
          <a:stretch>
            <a:fillRect/>
          </a:stretch>
        </p:blipFill>
        <p:spPr>
          <a:xfrm>
            <a:off x="1708280" y="1018550"/>
            <a:ext cx="3581400" cy="2529898"/>
          </a:xfrm>
          <a:prstGeom prst="rect">
            <a:avLst/>
          </a:prstGeom>
        </p:spPr>
      </p:pic>
      <p:sp>
        <p:nvSpPr>
          <p:cNvPr id="9" name="Rectangle 2">
            <a:extLst>
              <a:ext uri="{FF2B5EF4-FFF2-40B4-BE49-F238E27FC236}">
                <a16:creationId xmlns:a16="http://schemas.microsoft.com/office/drawing/2014/main" id="{A5EEB623-2AF8-4D0F-9792-ABFEF669A6BF}"/>
              </a:ext>
            </a:extLst>
          </p:cNvPr>
          <p:cNvSpPr>
            <a:spLocks noChangeArrowheads="1"/>
          </p:cNvSpPr>
          <p:nvPr/>
        </p:nvSpPr>
        <p:spPr bwMode="auto">
          <a:xfrm>
            <a:off x="7815943" y="657095"/>
            <a:ext cx="243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Picture:</a:t>
            </a:r>
          </a:p>
          <a:p>
            <a:r>
              <a:rPr lang="en-US" altLang="en-US" sz="1600" dirty="0">
                <a:latin typeface="Arial" panose="020B0604020202020204" pitchFamily="34" charset="0"/>
                <a:cs typeface="Arial" panose="020B0604020202020204" pitchFamily="34" charset="0"/>
              </a:rPr>
              <a:t>From Wikipedia</a:t>
            </a:r>
          </a:p>
          <a:p>
            <a:endParaRPr lang="en-US" alt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32B7D0E-666F-4BC5-806A-0CB4011E218C}"/>
              </a:ext>
            </a:extLst>
          </p:cNvPr>
          <p:cNvPicPr>
            <a:picLocks noChangeAspect="1"/>
          </p:cNvPicPr>
          <p:nvPr/>
        </p:nvPicPr>
        <p:blipFill>
          <a:blip r:embed="rId3"/>
          <a:stretch>
            <a:fillRect/>
          </a:stretch>
        </p:blipFill>
        <p:spPr>
          <a:xfrm>
            <a:off x="7887441" y="1371600"/>
            <a:ext cx="2295404" cy="2211834"/>
          </a:xfrm>
          <a:prstGeom prst="rect">
            <a:avLst/>
          </a:prstGeom>
        </p:spPr>
      </p:pic>
      <p:sp>
        <p:nvSpPr>
          <p:cNvPr id="12" name="Rectangle 2">
            <a:extLst>
              <a:ext uri="{FF2B5EF4-FFF2-40B4-BE49-F238E27FC236}">
                <a16:creationId xmlns:a16="http://schemas.microsoft.com/office/drawing/2014/main" id="{44926075-F346-4E3E-AF77-76B84EAB12B4}"/>
              </a:ext>
            </a:extLst>
          </p:cNvPr>
          <p:cNvSpPr>
            <a:spLocks noChangeArrowheads="1"/>
          </p:cNvSpPr>
          <p:nvPr/>
        </p:nvSpPr>
        <p:spPr bwMode="auto">
          <a:xfrm>
            <a:off x="1676400" y="410873"/>
            <a:ext cx="5638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Picture:</a:t>
            </a:r>
          </a:p>
          <a:p>
            <a:r>
              <a:rPr lang="en-US" altLang="en-US" sz="1600" i="1" dirty="0">
                <a:latin typeface="Arial" panose="020B0604020202020204" pitchFamily="34" charset="0"/>
                <a:cs typeface="Arial" panose="020B0604020202020204" pitchFamily="34" charset="0"/>
              </a:rPr>
              <a:t>Neural Nets and Neuro Computers</a:t>
            </a:r>
            <a:r>
              <a:rPr lang="en-US" altLang="en-US" sz="1600" dirty="0">
                <a:latin typeface="Arial" panose="020B0604020202020204" pitchFamily="34" charset="0"/>
                <a:cs typeface="Arial" panose="020B0604020202020204" pitchFamily="34" charset="0"/>
              </a:rPr>
              <a:t>, P.G. Krug, MEI, 2002</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3213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106231"/>
            <a:ext cx="7391400" cy="449263"/>
          </a:xfrm>
        </p:spPr>
        <p:txBody>
          <a:bodyPr>
            <a:noAutofit/>
          </a:bodyPr>
          <a:lstStyle/>
          <a:p>
            <a:r>
              <a:rPr lang="en-US" altLang="en-US" sz="2800" b="1" dirty="0">
                <a:solidFill>
                  <a:srgbClr val="00B050"/>
                </a:solidFill>
                <a:latin typeface="Arial" panose="020B0604020202020204" pitchFamily="34" charset="0"/>
                <a:cs typeface="Arial" panose="020B0604020202020204" pitchFamily="34" charset="0"/>
              </a:rPr>
              <a:t>Biological Neuron</a:t>
            </a:r>
            <a:endParaRPr lang="en-US" altLang="en-US" sz="2800" b="1" dirty="0"/>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15</a:t>
            </a:fld>
            <a:endParaRPr lang="en-GB" altLang="en-US">
              <a:solidFill>
                <a:schemeClr val="bg2"/>
              </a:solidFill>
            </a:endParaRPr>
          </a:p>
        </p:txBody>
      </p:sp>
      <p:sp>
        <p:nvSpPr>
          <p:cNvPr id="4" name="Rectangle 3">
            <a:extLst>
              <a:ext uri="{FF2B5EF4-FFF2-40B4-BE49-F238E27FC236}">
                <a16:creationId xmlns:a16="http://schemas.microsoft.com/office/drawing/2014/main" id="{91AB8A11-79FF-4088-93D6-1C3DE37FD673}"/>
              </a:ext>
            </a:extLst>
          </p:cNvPr>
          <p:cNvSpPr/>
          <p:nvPr/>
        </p:nvSpPr>
        <p:spPr>
          <a:xfrm>
            <a:off x="1948543" y="3548448"/>
            <a:ext cx="8305800" cy="1618072"/>
          </a:xfrm>
          <a:prstGeom prst="rect">
            <a:avLst/>
          </a:prstGeom>
        </p:spPr>
        <p:txBody>
          <a:bodyPr wrap="square">
            <a:spAutoFit/>
          </a:bodyPr>
          <a:lstStyle/>
          <a:p>
            <a:pPr>
              <a:lnSpc>
                <a:spcPct val="115000"/>
              </a:lnSpc>
              <a:spcAft>
                <a:spcPts val="1000"/>
              </a:spcAft>
            </a:pPr>
            <a:r>
              <a:rPr lang="en-US" sz="1600" i="1" dirty="0"/>
              <a:t>Activation - O</a:t>
            </a:r>
            <a:r>
              <a:rPr lang="en-US" sz="1600" dirty="0">
                <a:solidFill>
                  <a:srgbClr val="202122"/>
                </a:solidFill>
                <a:latin typeface="Arial" panose="020B0604020202020204" pitchFamily="34" charset="0"/>
              </a:rPr>
              <a:t>nce the soma reaches a certain potential (</a:t>
            </a:r>
            <a:r>
              <a:rPr lang="en-US" sz="1600" i="1" dirty="0">
                <a:solidFill>
                  <a:srgbClr val="202122"/>
                </a:solidFill>
                <a:latin typeface="Arial" panose="020B0604020202020204" pitchFamily="34" charset="0"/>
              </a:rPr>
              <a:t>threshold</a:t>
            </a:r>
            <a:r>
              <a:rPr lang="en-US" sz="1600" dirty="0">
                <a:solidFill>
                  <a:srgbClr val="202122"/>
                </a:solidFill>
                <a:latin typeface="Arial" panose="020B0604020202020204" pitchFamily="34" charset="0"/>
              </a:rPr>
              <a:t>) , the axon will transmit the signal </a:t>
            </a:r>
          </a:p>
          <a:p>
            <a:pPr>
              <a:lnSpc>
                <a:spcPct val="115000"/>
              </a:lnSpc>
              <a:spcAft>
                <a:spcPts val="1000"/>
              </a:spcAft>
            </a:pPr>
            <a:r>
              <a:rPr lang="en-US" sz="1600" dirty="0">
                <a:solidFill>
                  <a:srgbClr val="202122"/>
                </a:solidFill>
                <a:latin typeface="Arial" panose="020B0604020202020204" pitchFamily="34" charset="0"/>
              </a:rPr>
              <a:t>Neuron network </a:t>
            </a:r>
            <a:r>
              <a:rPr lang="en-US" sz="1600" i="1" dirty="0">
                <a:solidFill>
                  <a:srgbClr val="202122"/>
                </a:solidFill>
                <a:latin typeface="Arial" panose="020B0604020202020204" pitchFamily="34" charset="0"/>
              </a:rPr>
              <a:t>learns </a:t>
            </a:r>
            <a:r>
              <a:rPr lang="en-US" sz="1600" dirty="0">
                <a:solidFill>
                  <a:srgbClr val="202122"/>
                </a:solidFill>
                <a:latin typeface="Arial" panose="020B0604020202020204" pitchFamily="34" charset="0"/>
              </a:rPr>
              <a:t>to release the correct quantity of chemical substance in</a:t>
            </a:r>
            <a:r>
              <a:rPr lang="en-US" sz="1600" dirty="0">
                <a:latin typeface="+mj-lt"/>
              </a:rPr>
              <a:t> </a:t>
            </a:r>
            <a:r>
              <a:rPr lang="en-US" sz="1600" dirty="0">
                <a:latin typeface="Arial" panose="020B0604020202020204" pitchFamily="34" charset="0"/>
                <a:cs typeface="Arial" panose="020B0604020202020204" pitchFamily="34" charset="0"/>
              </a:rPr>
              <a:t>neurotransmitters through repeated scenarios such as in Pavlov’s dog experiment </a:t>
            </a:r>
            <a:r>
              <a:rPr lang="en-US" sz="1600" dirty="0">
                <a:latin typeface="+mj-lt"/>
              </a:rPr>
              <a:t>https://en.wikipedia.org/wiki/Classical_conditioning</a:t>
            </a:r>
            <a:endParaRPr lang="en-US" sz="1600" dirty="0">
              <a:solidFill>
                <a:srgbClr val="202122"/>
              </a:solidFill>
              <a:latin typeface="Arial" panose="020B0604020202020204" pitchFamily="34" charset="0"/>
            </a:endParaRPr>
          </a:p>
        </p:txBody>
      </p:sp>
      <p:pic>
        <p:nvPicPr>
          <p:cNvPr id="3" name="Picture 2">
            <a:extLst>
              <a:ext uri="{FF2B5EF4-FFF2-40B4-BE49-F238E27FC236}">
                <a16:creationId xmlns:a16="http://schemas.microsoft.com/office/drawing/2014/main" id="{206BAF9B-018C-4148-A5F6-D45D34943A78}"/>
              </a:ext>
            </a:extLst>
          </p:cNvPr>
          <p:cNvPicPr>
            <a:picLocks noChangeAspect="1"/>
          </p:cNvPicPr>
          <p:nvPr/>
        </p:nvPicPr>
        <p:blipFill>
          <a:blip r:embed="rId2"/>
          <a:stretch>
            <a:fillRect/>
          </a:stretch>
        </p:blipFill>
        <p:spPr>
          <a:xfrm>
            <a:off x="1708280" y="1018550"/>
            <a:ext cx="3581400" cy="2529898"/>
          </a:xfrm>
          <a:prstGeom prst="rect">
            <a:avLst/>
          </a:prstGeom>
        </p:spPr>
      </p:pic>
      <p:sp>
        <p:nvSpPr>
          <p:cNvPr id="9" name="Rectangle 2">
            <a:extLst>
              <a:ext uri="{FF2B5EF4-FFF2-40B4-BE49-F238E27FC236}">
                <a16:creationId xmlns:a16="http://schemas.microsoft.com/office/drawing/2014/main" id="{A5EEB623-2AF8-4D0F-9792-ABFEF669A6BF}"/>
              </a:ext>
            </a:extLst>
          </p:cNvPr>
          <p:cNvSpPr>
            <a:spLocks noChangeArrowheads="1"/>
          </p:cNvSpPr>
          <p:nvPr/>
        </p:nvSpPr>
        <p:spPr bwMode="auto">
          <a:xfrm>
            <a:off x="7815943" y="657095"/>
            <a:ext cx="243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Picture:</a:t>
            </a:r>
          </a:p>
          <a:p>
            <a:r>
              <a:rPr lang="en-US" altLang="en-US" sz="1600" dirty="0">
                <a:latin typeface="Arial" panose="020B0604020202020204" pitchFamily="34" charset="0"/>
                <a:cs typeface="Arial" panose="020B0604020202020204" pitchFamily="34" charset="0"/>
              </a:rPr>
              <a:t>From Wikipedia</a:t>
            </a:r>
          </a:p>
          <a:p>
            <a:endParaRPr lang="en-US" alt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32B7D0E-666F-4BC5-806A-0CB4011E218C}"/>
              </a:ext>
            </a:extLst>
          </p:cNvPr>
          <p:cNvPicPr>
            <a:picLocks noChangeAspect="1"/>
          </p:cNvPicPr>
          <p:nvPr/>
        </p:nvPicPr>
        <p:blipFill>
          <a:blip r:embed="rId3"/>
          <a:stretch>
            <a:fillRect/>
          </a:stretch>
        </p:blipFill>
        <p:spPr>
          <a:xfrm>
            <a:off x="7887441" y="1371600"/>
            <a:ext cx="2295404" cy="2211834"/>
          </a:xfrm>
          <a:prstGeom prst="rect">
            <a:avLst/>
          </a:prstGeom>
        </p:spPr>
      </p:pic>
      <p:sp>
        <p:nvSpPr>
          <p:cNvPr id="12" name="Rectangle 2">
            <a:extLst>
              <a:ext uri="{FF2B5EF4-FFF2-40B4-BE49-F238E27FC236}">
                <a16:creationId xmlns:a16="http://schemas.microsoft.com/office/drawing/2014/main" id="{44926075-F346-4E3E-AF77-76B84EAB12B4}"/>
              </a:ext>
            </a:extLst>
          </p:cNvPr>
          <p:cNvSpPr>
            <a:spLocks noChangeArrowheads="1"/>
          </p:cNvSpPr>
          <p:nvPr/>
        </p:nvSpPr>
        <p:spPr bwMode="auto">
          <a:xfrm>
            <a:off x="1676400" y="410873"/>
            <a:ext cx="5638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Picture:</a:t>
            </a:r>
          </a:p>
          <a:p>
            <a:r>
              <a:rPr lang="en-US" altLang="en-US" sz="1600" i="1" dirty="0">
                <a:latin typeface="Arial" panose="020B0604020202020204" pitchFamily="34" charset="0"/>
                <a:cs typeface="Arial" panose="020B0604020202020204" pitchFamily="34" charset="0"/>
              </a:rPr>
              <a:t>Neural Nets and Neuro Computers</a:t>
            </a:r>
            <a:r>
              <a:rPr lang="en-US" altLang="en-US" sz="1600" dirty="0">
                <a:latin typeface="Arial" panose="020B0604020202020204" pitchFamily="34" charset="0"/>
                <a:cs typeface="Arial" panose="020B0604020202020204" pitchFamily="34" charset="0"/>
              </a:rPr>
              <a:t>, P.G. Krug, MEI, 2002</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776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601663"/>
          </a:xfrm>
        </p:spPr>
        <p:txBody>
          <a:bodyPr>
            <a:noAutofit/>
          </a:bodyPr>
          <a:lstStyle/>
          <a:p>
            <a:r>
              <a:rPr lang="en-US" altLang="en-US" sz="3600" b="1" dirty="0"/>
              <a:t>History of Artificial Neural Networks </a:t>
            </a:r>
            <a:br>
              <a:rPr lang="en-US" altLang="en-US" sz="3600" b="1" dirty="0"/>
            </a:br>
            <a:endParaRPr lang="en-US" altLang="en-US" sz="3600" b="1" dirty="0"/>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16</a:t>
            </a:fld>
            <a:endParaRPr lang="en-GB" altLang="en-US">
              <a:solidFill>
                <a:schemeClr val="bg2"/>
              </a:solidFill>
            </a:endParaRPr>
          </a:p>
        </p:txBody>
      </p:sp>
      <p:sp>
        <p:nvSpPr>
          <p:cNvPr id="13316" name="Rectangle 2"/>
          <p:cNvSpPr>
            <a:spLocks noChangeArrowheads="1"/>
          </p:cNvSpPr>
          <p:nvPr/>
        </p:nvSpPr>
        <p:spPr bwMode="auto">
          <a:xfrm>
            <a:off x="1943100" y="830264"/>
            <a:ext cx="83058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2400" dirty="0">
                <a:latin typeface="Arial" panose="020B0604020202020204" pitchFamily="34" charset="0"/>
                <a:cs typeface="Arial" panose="020B0604020202020204" pitchFamily="34" charset="0"/>
              </a:rPr>
              <a:t>Artificial Neuron – Warren </a:t>
            </a:r>
            <a:r>
              <a:rPr lang="en-US" altLang="en-US" sz="2400" dirty="0" err="1">
                <a:latin typeface="Arial" panose="020B0604020202020204" pitchFamily="34" charset="0"/>
                <a:cs typeface="Arial" panose="020B0604020202020204" pitchFamily="34" charset="0"/>
              </a:rPr>
              <a:t>McCallouch</a:t>
            </a:r>
            <a:r>
              <a:rPr lang="en-US" altLang="en-US" sz="2400" dirty="0">
                <a:latin typeface="Arial" panose="020B0604020202020204" pitchFamily="34" charset="0"/>
                <a:cs typeface="Arial" panose="020B0604020202020204" pitchFamily="34" charset="0"/>
              </a:rPr>
              <a:t>, Pitt, 1943)</a:t>
            </a:r>
          </a:p>
          <a:p>
            <a:r>
              <a:rPr lang="en-US" altLang="en-US" sz="2400" dirty="0">
                <a:latin typeface="Arial" panose="020B0604020202020204" pitchFamily="34" charset="0"/>
                <a:cs typeface="Arial" panose="020B0604020202020204" pitchFamily="34" charset="0"/>
              </a:rPr>
              <a:t>Perceptron – first binary classifier( Frank Rosenblatt, 1957)</a:t>
            </a:r>
          </a:p>
          <a:p>
            <a:r>
              <a:rPr lang="en-US" altLang="en-US" sz="2400" dirty="0">
                <a:latin typeface="Arial" panose="020B0604020202020204" pitchFamily="34" charset="0"/>
                <a:cs typeface="Arial" panose="020B0604020202020204" pitchFamily="34" charset="0"/>
              </a:rPr>
              <a:t>(one layer feed forward neural network with identity activation function)</a:t>
            </a:r>
          </a:p>
          <a:p>
            <a:r>
              <a:rPr lang="en-US" altLang="en-US" sz="2400" dirty="0">
                <a:latin typeface="Arial" panose="020B0604020202020204" pitchFamily="34" charset="0"/>
                <a:cs typeface="Arial" panose="020B0604020202020204" pitchFamily="34" charset="0"/>
                <a:hlinkClick r:id="rId2"/>
              </a:rPr>
              <a:t>https://en.wikipedia.org/wiki/Perceptron</a:t>
            </a:r>
            <a:endParaRPr lang="en-US" altLang="en-US" sz="2400" dirty="0">
              <a:latin typeface="Arial" panose="020B0604020202020204" pitchFamily="34" charset="0"/>
              <a:cs typeface="Arial" panose="020B0604020202020204" pitchFamily="34" charset="0"/>
            </a:endParaRP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Kernel Perceptron – first online non-linear classifier (</a:t>
            </a:r>
            <a:r>
              <a:rPr lang="en-US" altLang="en-US" sz="2400" dirty="0" err="1">
                <a:latin typeface="Arial" panose="020B0604020202020204" pitchFamily="34" charset="0"/>
                <a:cs typeface="Arial" panose="020B0604020202020204" pitchFamily="34" charset="0"/>
              </a:rPr>
              <a:t>Aizerman</a:t>
            </a:r>
            <a:r>
              <a:rPr lang="en-US" altLang="en-US" sz="2400" dirty="0">
                <a:latin typeface="Arial" panose="020B0604020202020204" pitchFamily="34" charset="0"/>
                <a:cs typeface="Arial" panose="020B0604020202020204" pitchFamily="34" charset="0"/>
              </a:rPr>
              <a:t>, Braverman, Rosonoer,1964)</a:t>
            </a:r>
          </a:p>
          <a:p>
            <a:r>
              <a:rPr lang="en-US" altLang="en-US" sz="2400" dirty="0">
                <a:latin typeface="Arial" panose="020B0604020202020204" pitchFamily="34" charset="0"/>
                <a:cs typeface="Arial" panose="020B0604020202020204" pitchFamily="34" charset="0"/>
                <a:hlinkClick r:id="rId3"/>
              </a:rPr>
              <a:t>https://en.wikipedia.org/wiki/Kernel_perceptron</a:t>
            </a:r>
            <a:endParaRPr lang="en-US" altLang="en-US" sz="2400" dirty="0">
              <a:latin typeface="Arial" panose="020B0604020202020204" pitchFamily="34" charset="0"/>
              <a:cs typeface="Arial" panose="020B0604020202020204" pitchFamily="34" charset="0"/>
            </a:endParaRPr>
          </a:p>
          <a:p>
            <a:endParaRPr lang="en-US" altLang="en-US" sz="2400" dirty="0">
              <a:latin typeface="Arial" panose="020B0604020202020204" pitchFamily="34" charset="0"/>
              <a:cs typeface="Arial" panose="020B0604020202020204" pitchFamily="34" charset="0"/>
            </a:endParaRPr>
          </a:p>
          <a:p>
            <a:r>
              <a:rPr lang="en-US" altLang="en-US" sz="2400" dirty="0" err="1">
                <a:latin typeface="Arial" panose="020B0604020202020204" pitchFamily="34" charset="0"/>
                <a:cs typeface="Arial" panose="020B0604020202020204" pitchFamily="34" charset="0"/>
              </a:rPr>
              <a:t>Perceptrons</a:t>
            </a:r>
            <a:r>
              <a:rPr lang="en-US" altLang="en-US" sz="2400" dirty="0">
                <a:latin typeface="Arial" panose="020B0604020202020204" pitchFamily="34" charset="0"/>
                <a:cs typeface="Arial" panose="020B0604020202020204" pitchFamily="34" charset="0"/>
              </a:rPr>
              <a:t> – book ( Marvin Minsky and Seymour </a:t>
            </a:r>
            <a:r>
              <a:rPr lang="en-US" altLang="en-US" sz="2400" dirty="0" err="1">
                <a:latin typeface="Arial" panose="020B0604020202020204" pitchFamily="34" charset="0"/>
                <a:cs typeface="Arial" panose="020B0604020202020204" pitchFamily="34" charset="0"/>
              </a:rPr>
              <a:t>Papert</a:t>
            </a:r>
            <a:r>
              <a:rPr lang="en-US" altLang="en-US" sz="2400" dirty="0">
                <a:latin typeface="Arial" panose="020B0604020202020204" pitchFamily="34" charset="0"/>
                <a:cs typeface="Arial" panose="020B0604020202020204" pitchFamily="34" charset="0"/>
              </a:rPr>
              <a:t>, 1969)</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Neural Networks Theory – book (Alexander </a:t>
            </a:r>
            <a:r>
              <a:rPr lang="en-US" altLang="en-US" sz="2400" dirty="0" err="1">
                <a:latin typeface="Arial" panose="020B0604020202020204" pitchFamily="34" charset="0"/>
                <a:cs typeface="Arial" panose="020B0604020202020204" pitchFamily="34" charset="0"/>
              </a:rPr>
              <a:t>Galushkin</a:t>
            </a:r>
            <a:r>
              <a:rPr lang="en-US" altLang="en-US" sz="2400" dirty="0">
                <a:latin typeface="Arial" panose="020B0604020202020204" pitchFamily="34" charset="0"/>
                <a:cs typeface="Arial" panose="020B0604020202020204" pitchFamily="34" charset="0"/>
              </a:rPr>
              <a:t>, Springer, 2007)</a:t>
            </a:r>
          </a:p>
          <a:p>
            <a:endParaRPr lang="en-US" altLang="en-US" sz="24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7104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136526"/>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17</a:t>
            </a:fld>
            <a:endParaRPr lang="en-GB" altLang="en-US">
              <a:solidFill>
                <a:schemeClr val="bg2"/>
              </a:solidFill>
            </a:endParaRPr>
          </a:p>
        </p:txBody>
      </p:sp>
      <p:sp>
        <p:nvSpPr>
          <p:cNvPr id="13316" name="Rectangle 2"/>
          <p:cNvSpPr>
            <a:spLocks noChangeArrowheads="1"/>
          </p:cNvSpPr>
          <p:nvPr/>
        </p:nvSpPr>
        <p:spPr bwMode="auto">
          <a:xfrm>
            <a:off x="2057400" y="990600"/>
            <a:ext cx="7543800"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2400" dirty="0">
                <a:latin typeface="Arial" panose="020B0604020202020204" pitchFamily="34" charset="0"/>
                <a:cs typeface="Arial" panose="020B0604020202020204" pitchFamily="34" charset="0"/>
              </a:rPr>
              <a:t>Robot helps a professor to grade students on the test</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There are two problems on the test.</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“Passed’ grade should be given to a student if both problems are solved (correctly).  </a:t>
            </a:r>
          </a:p>
          <a:p>
            <a:endParaRPr lang="en-US" altLang="en-US" sz="2400" dirty="0">
              <a:latin typeface="Arial" panose="020B0604020202020204" pitchFamily="34" charset="0"/>
              <a:cs typeface="Arial" panose="020B0604020202020204" pitchFamily="34" charset="0"/>
            </a:endParaRPr>
          </a:p>
          <a:p>
            <a:r>
              <a:rPr lang="en-US" altLang="en-US" sz="2400" dirty="0">
                <a:latin typeface="Arial" panose="020B0604020202020204" pitchFamily="34" charset="0"/>
                <a:cs typeface="Arial" panose="020B0604020202020204" pitchFamily="34" charset="0"/>
              </a:rPr>
              <a:t>Possible situations</a:t>
            </a:r>
          </a:p>
          <a:p>
            <a:endParaRPr lang="en-US" altLang="en-US" sz="2400" dirty="0">
              <a:latin typeface="Arial" panose="020B0604020202020204" pitchFamily="34" charset="0"/>
              <a:cs typeface="Arial" panose="020B0604020202020204" pitchFamily="34" charset="0"/>
            </a:endParaRPr>
          </a:p>
          <a:p>
            <a:r>
              <a:rPr lang="en-US" altLang="en-US" sz="2400" b="1" dirty="0">
                <a:latin typeface="Arial" panose="020B0604020202020204" pitchFamily="34" charset="0"/>
                <a:cs typeface="Arial" panose="020B0604020202020204" pitchFamily="34" charset="0"/>
              </a:rPr>
              <a:t>Problem1    Problem2     Grade</a:t>
            </a:r>
          </a:p>
          <a:p>
            <a:r>
              <a:rPr lang="en-US" altLang="en-US" sz="2400" dirty="0">
                <a:latin typeface="Arial" panose="020B0604020202020204" pitchFamily="34" charset="0"/>
                <a:cs typeface="Arial" panose="020B0604020202020204" pitchFamily="34" charset="0"/>
              </a:rPr>
              <a:t>Solved          </a:t>
            </a:r>
            <a:r>
              <a:rPr lang="en-US" altLang="en-US" sz="2400" dirty="0" err="1">
                <a:latin typeface="Arial" panose="020B0604020202020204" pitchFamily="34" charset="0"/>
                <a:cs typeface="Arial" panose="020B0604020202020204" pitchFamily="34" charset="0"/>
              </a:rPr>
              <a:t>Solved</a:t>
            </a:r>
            <a:r>
              <a:rPr lang="en-US" altLang="en-US" sz="2400" dirty="0">
                <a:latin typeface="Arial" panose="020B0604020202020204" pitchFamily="34" charset="0"/>
                <a:cs typeface="Arial" panose="020B0604020202020204" pitchFamily="34" charset="0"/>
              </a:rPr>
              <a:t>          Passed</a:t>
            </a:r>
          </a:p>
          <a:p>
            <a:r>
              <a:rPr lang="en-US" altLang="en-US" sz="2400" dirty="0">
                <a:latin typeface="Arial" panose="020B0604020202020204" pitchFamily="34" charset="0"/>
                <a:cs typeface="Arial" panose="020B0604020202020204" pitchFamily="34" charset="0"/>
              </a:rPr>
              <a:t>Solved          Not Solved   Not Passed</a:t>
            </a:r>
          </a:p>
          <a:p>
            <a:r>
              <a:rPr lang="en-US" altLang="en-US" sz="2400" dirty="0">
                <a:latin typeface="Arial" panose="020B0604020202020204" pitchFamily="34" charset="0"/>
                <a:cs typeface="Arial" panose="020B0604020202020204" pitchFamily="34" charset="0"/>
              </a:rPr>
              <a:t>Not Solved   </a:t>
            </a:r>
            <a:r>
              <a:rPr lang="en-US" altLang="en-US" sz="2400" dirty="0" err="1">
                <a:latin typeface="Arial" panose="020B0604020202020204" pitchFamily="34" charset="0"/>
                <a:cs typeface="Arial" panose="020B0604020202020204" pitchFamily="34" charset="0"/>
              </a:rPr>
              <a:t>Solved</a:t>
            </a:r>
            <a:r>
              <a:rPr lang="en-US" altLang="en-US" sz="2400" dirty="0">
                <a:latin typeface="Arial" panose="020B0604020202020204" pitchFamily="34" charset="0"/>
                <a:cs typeface="Arial" panose="020B0604020202020204" pitchFamily="34" charset="0"/>
              </a:rPr>
              <a:t>          Not Passed</a:t>
            </a:r>
          </a:p>
          <a:p>
            <a:r>
              <a:rPr lang="en-US" altLang="en-US" sz="2400" dirty="0">
                <a:latin typeface="Arial" panose="020B0604020202020204" pitchFamily="34" charset="0"/>
                <a:cs typeface="Arial" panose="020B0604020202020204" pitchFamily="34" charset="0"/>
              </a:rPr>
              <a:t>Not Solved   Not Solved   Not Passed  </a:t>
            </a:r>
          </a:p>
          <a:p>
            <a:endParaRPr lang="en-US" altLang="en-US" sz="24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90800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18</a:t>
            </a:fld>
            <a:endParaRPr lang="en-GB" altLang="en-US">
              <a:solidFill>
                <a:schemeClr val="bg2"/>
              </a:solidFill>
            </a:endParaRPr>
          </a:p>
        </p:txBody>
      </p:sp>
      <mc:AlternateContent xmlns:mc="http://schemas.openxmlformats.org/markup-compatibility/2006" xmlns:a14="http://schemas.microsoft.com/office/drawing/2010/main">
        <mc:Choice Requires="a14">
          <p:sp>
            <p:nvSpPr>
              <p:cNvPr id="13316" name="Rectangle 2"/>
              <p:cNvSpPr>
                <a:spLocks noChangeArrowheads="1"/>
              </p:cNvSpPr>
              <p:nvPr/>
            </p:nvSpPr>
            <p:spPr bwMode="auto">
              <a:xfrm>
                <a:off x="2057400" y="990601"/>
                <a:ext cx="7543800" cy="40318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Model:</a:t>
                </a:r>
              </a:p>
              <a:p>
                <a:r>
                  <a:rPr lang="en-US" altLang="en-US" sz="1600" dirty="0">
                    <a:latin typeface="Arial" panose="020B0604020202020204" pitchFamily="34" charset="0"/>
                    <a:cs typeface="Arial" panose="020B0604020202020204" pitchFamily="34" charset="0"/>
                  </a:rPr>
                  <a:t>Perceptron with 2 binary inputs, </a:t>
                </a:r>
                <a14:m>
                  <m:oMath xmlns:m="http://schemas.openxmlformats.org/officeDocument/2006/math">
                    <m:sSub>
                      <m:sSubPr>
                        <m:ctrlPr>
                          <a:rPr lang="en-US" altLang="en-US" i="1">
                            <a:latin typeface="Cambria Math" panose="02040503050406030204" pitchFamily="18" charset="0"/>
                            <a:cs typeface="Arial" panose="020B0604020202020204" pitchFamily="34" charset="0"/>
                          </a:rPr>
                        </m:ctrlPr>
                      </m:sSubPr>
                      <m:e>
                        <m:r>
                          <a:rPr lang="en-US" altLang="en-US" i="1">
                            <a:latin typeface="Cambria Math" panose="02040503050406030204" pitchFamily="18" charset="0"/>
                            <a:cs typeface="Arial" panose="020B0604020202020204" pitchFamily="34" charset="0"/>
                          </a:rPr>
                          <m:t>𝑥</m:t>
                        </m:r>
                      </m:e>
                      <m:sub>
                        <m:r>
                          <a:rPr lang="en-US" altLang="en-US" i="1">
                            <a:latin typeface="Cambria Math" panose="02040503050406030204" pitchFamily="18" charset="0"/>
                            <a:cs typeface="Arial" panose="020B0604020202020204" pitchFamily="34" charset="0"/>
                          </a:rPr>
                          <m:t>1</m:t>
                        </m:r>
                      </m:sub>
                    </m:sSub>
                    <m:r>
                      <a:rPr lang="en-US" altLang="en-US">
                        <a:latin typeface="Cambria Math" panose="02040503050406030204" pitchFamily="18" charset="0"/>
                        <a:cs typeface="Arial" panose="020B0604020202020204" pitchFamily="34" charset="0"/>
                      </a:rPr>
                      <m:t> </m:t>
                    </m:r>
                  </m:oMath>
                </a14:m>
                <a:r>
                  <a:rPr lang="en-US" altLang="en-US" sz="1600" dirty="0">
                    <a:latin typeface="Arial" panose="020B0604020202020204" pitchFamily="34" charset="0"/>
                    <a:cs typeface="Arial" panose="020B0604020202020204" pitchFamily="34" charset="0"/>
                  </a:rPr>
                  <a:t>and </a:t>
                </a:r>
                <a14:m>
                  <m:oMath xmlns:m="http://schemas.openxmlformats.org/officeDocument/2006/math">
                    <m:sSub>
                      <m:sSubPr>
                        <m:ctrlPr>
                          <a:rPr lang="en-US" altLang="en-US" i="1">
                            <a:latin typeface="Cambria Math" panose="02040503050406030204" pitchFamily="18" charset="0"/>
                            <a:cs typeface="Arial" panose="020B0604020202020204" pitchFamily="34" charset="0"/>
                          </a:rPr>
                        </m:ctrlPr>
                      </m:sSubPr>
                      <m:e>
                        <m:r>
                          <a:rPr lang="en-US" altLang="en-US" i="1">
                            <a:latin typeface="Cambria Math" panose="02040503050406030204" pitchFamily="18" charset="0"/>
                            <a:cs typeface="Arial" panose="020B0604020202020204" pitchFamily="34" charset="0"/>
                          </a:rPr>
                          <m:t>𝑥</m:t>
                        </m:r>
                      </m:e>
                      <m:sub>
                        <m:r>
                          <a:rPr lang="en-US" altLang="en-US" i="1">
                            <a:latin typeface="Cambria Math" panose="02040503050406030204" pitchFamily="18" charset="0"/>
                            <a:cs typeface="Arial" panose="020B0604020202020204" pitchFamily="34" charset="0"/>
                          </a:rPr>
                          <m:t>2</m:t>
                        </m:r>
                      </m:sub>
                    </m:sSub>
                  </m:oMath>
                </a14:m>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0 represents ‘Not Solved’ </a:t>
                </a:r>
              </a:p>
              <a:p>
                <a:r>
                  <a:rPr lang="en-US" altLang="en-US" sz="1600" dirty="0">
                    <a:latin typeface="Arial" panose="020B0604020202020204" pitchFamily="34" charset="0"/>
                    <a:cs typeface="Arial" panose="020B0604020202020204" pitchFamily="34" charset="0"/>
                  </a:rPr>
                  <a:t>1 represents ‘Solved’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One output:</a:t>
                </a:r>
              </a:p>
              <a:p>
                <a:r>
                  <a:rPr lang="en-US" altLang="en-US" sz="1600" dirty="0">
                    <a:latin typeface="Arial" panose="020B0604020202020204" pitchFamily="34" charset="0"/>
                    <a:cs typeface="Arial" panose="020B0604020202020204" pitchFamily="34" charset="0"/>
                  </a:rPr>
                  <a:t>0 represents ‘Not Passed’</a:t>
                </a:r>
              </a:p>
              <a:p>
                <a:r>
                  <a:rPr lang="en-US" altLang="en-US" sz="1600" dirty="0">
                    <a:latin typeface="Arial" panose="020B0604020202020204" pitchFamily="34" charset="0"/>
                    <a:cs typeface="Arial" panose="020B0604020202020204" pitchFamily="34" charset="0"/>
                  </a:rPr>
                  <a:t>1 represents ‘Passed’</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Choice>
        <mc:Fallback xmlns="">
          <p:sp>
            <p:nvSpPr>
              <p:cNvPr id="13316" name="Rectangle 2"/>
              <p:cNvSpPr>
                <a:spLocks noRot="1" noChangeAspect="1" noMove="1" noResize="1" noEditPoints="1" noAdjustHandles="1" noChangeArrowheads="1" noChangeShapeType="1" noTextEdit="1"/>
              </p:cNvSpPr>
              <p:nvPr/>
            </p:nvSpPr>
            <p:spPr bwMode="auto">
              <a:xfrm>
                <a:off x="2057400" y="990601"/>
                <a:ext cx="7543800" cy="4031873"/>
              </a:xfrm>
              <a:prstGeom prst="rect">
                <a:avLst/>
              </a:prstGeom>
              <a:blipFill>
                <a:blip r:embed="rId2"/>
                <a:stretch>
                  <a:fillRect l="-485" t="-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 name="Picture 3">
            <a:extLst>
              <a:ext uri="{FF2B5EF4-FFF2-40B4-BE49-F238E27FC236}">
                <a16:creationId xmlns:a16="http://schemas.microsoft.com/office/drawing/2014/main" id="{F9AFBCB0-D1A8-4DE6-BE3D-1A195B2C4867}"/>
              </a:ext>
            </a:extLst>
          </p:cNvPr>
          <p:cNvPicPr>
            <a:picLocks noChangeAspect="1"/>
          </p:cNvPicPr>
          <p:nvPr/>
        </p:nvPicPr>
        <p:blipFill>
          <a:blip r:embed="rId3"/>
          <a:stretch>
            <a:fillRect/>
          </a:stretch>
        </p:blipFill>
        <p:spPr>
          <a:xfrm>
            <a:off x="2286001" y="3597678"/>
            <a:ext cx="6106377" cy="2276793"/>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18A23A2-D5ED-42ED-BDB9-4DF26F6C7618}"/>
                  </a:ext>
                </a:extLst>
              </p:cNvPr>
              <p:cNvSpPr/>
              <p:nvPr/>
            </p:nvSpPr>
            <p:spPr>
              <a:xfrm>
                <a:off x="3429001" y="5646156"/>
                <a:ext cx="4153573"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𝜑</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r>
                                <a:rPr lang="en-US" i="1">
                                  <a:latin typeface="Cambria Math" panose="02040503050406030204" pitchFamily="18" charset="0"/>
                                </a:rPr>
                                <m:t>𝑥</m:t>
                              </m:r>
                            </m:e>
                            <m:sub>
                              <m:r>
                                <a:rPr lang="en-US">
                                  <a:latin typeface="Cambria Math" panose="02040503050406030204" pitchFamily="18" charset="0"/>
                                </a:rPr>
                                <m:t>2</m:t>
                              </m:r>
                            </m:sub>
                          </m:sSub>
                        </m:e>
                      </m:d>
                      <m:r>
                        <a:rPr lang="en-US">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a:latin typeface="Cambria Math" panose="02040503050406030204" pitchFamily="18" charset="0"/>
                                </a:rPr>
                                <m:t>&amp; 1,  </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1</m:t>
                                      </m:r>
                                    </m:sub>
                                  </m:sSub>
                                  <m:r>
                                    <a:rPr lang="en-US" i="1">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a:latin typeface="Cambria Math" panose="02040503050406030204" pitchFamily="18" charset="0"/>
                                        </a:rPr>
                                        <m:t>2</m:t>
                                      </m:r>
                                    </m:sub>
                                  </m:sSub>
                                  <m:r>
                                    <a:rPr lang="en-US" i="1">
                                      <a:latin typeface="Cambria Math" panose="02040503050406030204" pitchFamily="18" charset="0"/>
                                    </a:rPr>
                                    <m:t>𝑥</m:t>
                                  </m:r>
                                </m:e>
                                <m:sub>
                                  <m:r>
                                    <a:rPr lang="en-US">
                                      <a:latin typeface="Cambria Math" panose="02040503050406030204" pitchFamily="18" charset="0"/>
                                    </a:rPr>
                                    <m:t>2</m:t>
                                  </m:r>
                                </m:sub>
                              </m:sSub>
                              <m:r>
                                <a:rPr lang="en-US">
                                  <a:latin typeface="Cambria Math" panose="02040503050406030204" pitchFamily="18" charset="0"/>
                                </a:rPr>
                                <m:t>&gt;0.5 </m:t>
                              </m:r>
                            </m:e>
                            <m:e>
                              <m:r>
                                <a:rPr lang="en-US">
                                  <a:latin typeface="Cambria Math" panose="02040503050406030204" pitchFamily="18" charset="0"/>
                                </a:rPr>
                                <m:t>&amp;0                          </m:t>
                              </m:r>
                              <m:r>
                                <a:rPr lang="en-US" i="1">
                                  <a:latin typeface="Cambria Math" panose="02040503050406030204" pitchFamily="18" charset="0"/>
                                </a:rPr>
                                <m:t>𝑜𝑡h𝑒𝑟𝑤𝑖𝑠𝑒</m:t>
                              </m:r>
                            </m:e>
                          </m:eqArr>
                        </m:e>
                      </m:d>
                    </m:oMath>
                  </m:oMathPara>
                </a14:m>
                <a:endParaRPr lang="en-US" dirty="0"/>
              </a:p>
            </p:txBody>
          </p:sp>
        </mc:Choice>
        <mc:Fallback xmlns="">
          <p:sp>
            <p:nvSpPr>
              <p:cNvPr id="6" name="Rectangle 5">
                <a:extLst>
                  <a:ext uri="{FF2B5EF4-FFF2-40B4-BE49-F238E27FC236}">
                    <a16:creationId xmlns:a16="http://schemas.microsoft.com/office/drawing/2014/main" id="{018A23A2-D5ED-42ED-BDB9-4DF26F6C7618}"/>
                  </a:ext>
                </a:extLst>
              </p:cNvPr>
              <p:cNvSpPr>
                <a:spLocks noRot="1" noChangeAspect="1" noMove="1" noResize="1" noEditPoints="1" noAdjustHandles="1" noChangeArrowheads="1" noChangeShapeType="1" noTextEdit="1"/>
              </p:cNvSpPr>
              <p:nvPr/>
            </p:nvSpPr>
            <p:spPr>
              <a:xfrm>
                <a:off x="3429001" y="5646156"/>
                <a:ext cx="4153573" cy="71019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48D64-5658-41D5-B1F2-1CC8785490D3}"/>
                  </a:ext>
                </a:extLst>
              </p:cNvPr>
              <p:cNvSpPr/>
              <p:nvPr/>
            </p:nvSpPr>
            <p:spPr>
              <a:xfrm>
                <a:off x="6096001" y="1600201"/>
                <a:ext cx="4341829" cy="2236831"/>
              </a:xfrm>
              <a:prstGeom prst="rect">
                <a:avLst/>
              </a:prstGeom>
            </p:spPr>
            <p:txBody>
              <a:bodyPr wrap="square">
                <a:spAutoFit/>
              </a:bodyPr>
              <a:lstStyle/>
              <a:p>
                <a:pPr>
                  <a:lnSpc>
                    <a:spcPct val="115000"/>
                  </a:lnSpc>
                </a:pPr>
                <a:r>
                  <a:rPr lang="en-US" dirty="0">
                    <a:latin typeface="Calibri" panose="020F0502020204030204" pitchFamily="34" charset="0"/>
                    <a:ea typeface="Calibri" panose="020F0502020204030204" pitchFamily="34" charset="0"/>
                    <a:cs typeface="Times New Roman" panose="02020603050405020304" pitchFamily="18" charset="0"/>
                  </a:rPr>
                  <a:t>inputs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 = 1,2</m:t>
                    </m:r>
                  </m:oMath>
                </a14:m>
                <a:endParaRPr lang="en-US"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weights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i="1">
                            <a:latin typeface="Cambria Math" panose="02040503050406030204" pitchFamily="18" charset="0"/>
                            <a:ea typeface="Times New Roman" panose="02020603050405020304" pitchFamily="18" charset="0"/>
                            <a:cs typeface="Times New Roman" panose="02020603050405020304" pitchFamily="18" charset="0"/>
                          </a:rPr>
                        </m:ctrlPr>
                      </m:sSubPr>
                      <m:e>
                        <m:r>
                          <a:rPr lang="en-US" i="1">
                            <a:latin typeface="Cambria Math" panose="02040503050406030204" pitchFamily="18" charset="0"/>
                            <a:ea typeface="Times New Roman" panose="02020603050405020304" pitchFamily="18" charset="0"/>
                            <a:cs typeface="Times New Roman" panose="02020603050405020304" pitchFamily="18" charset="0"/>
                          </a:rPr>
                          <m:t>𝑤</m:t>
                        </m:r>
                      </m:e>
                      <m:sub>
                        <m:r>
                          <a:rPr lang="en-US" i="1">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14:m>
                  <m:oMath xmlns:m="http://schemas.openxmlformats.org/officeDocument/2006/math">
                    <m:r>
                      <a:rPr lang="en-US" i="1">
                        <a:latin typeface="Cambria Math" panose="02040503050406030204" pitchFamily="18" charset="0"/>
                        <a:ea typeface="Times New Roman" panose="02020603050405020304" pitchFamily="18" charset="0"/>
                        <a:cs typeface="Times New Roman" panose="02020603050405020304" pitchFamily="18" charset="0"/>
                      </a:rPr>
                      <m:t>𝑖</m:t>
                    </m:r>
                    <m:r>
                      <a:rPr lang="en-US" i="1">
                        <a:latin typeface="Cambria Math" panose="02040503050406030204" pitchFamily="18" charset="0"/>
                        <a:ea typeface="Times New Roman" panose="02020603050405020304" pitchFamily="18" charset="0"/>
                        <a:cs typeface="Times New Roman" panose="02020603050405020304" pitchFamily="18" charset="0"/>
                      </a:rPr>
                      <m:t> = 1,2 </m:t>
                    </m:r>
                  </m:oMath>
                </a14:m>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output: y</a:t>
                </a:r>
                <a:endParaRPr lang="en-US" sz="1400" dirty="0">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𝜑</m:t>
                    </m:r>
                  </m:oMath>
                </a14:m>
                <a:r>
                  <a:rPr lang="en-US" dirty="0">
                    <a:latin typeface="Calibri" panose="020F0502020204030204" pitchFamily="34" charset="0"/>
                    <a:ea typeface="Times New Roman" panose="02020603050405020304" pitchFamily="18" charset="0"/>
                    <a:cs typeface="Times New Roman" panose="02020603050405020304" pitchFamily="18" charset="0"/>
                  </a:rPr>
                  <a:t> – transfer (activation) function</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1400" dirty="0">
                    <a:latin typeface="Calibri" panose="020F0502020204030204" pitchFamily="34" charset="0"/>
                    <a:ea typeface="Calibri" panose="020F0502020204030204" pitchFamily="34" charset="0"/>
                    <a:cs typeface="Times New Roman" panose="02020603050405020304" pitchFamily="18" charset="0"/>
                  </a:rPr>
                  <a:t> </a:t>
                </a:r>
                <a:endParaRPr lang="en-US" dirty="0"/>
              </a:p>
            </p:txBody>
          </p:sp>
        </mc:Choice>
        <mc:Fallback xmlns="">
          <p:sp>
            <p:nvSpPr>
              <p:cNvPr id="8" name="Rectangle 7">
                <a:extLst>
                  <a:ext uri="{FF2B5EF4-FFF2-40B4-BE49-F238E27FC236}">
                    <a16:creationId xmlns:a16="http://schemas.microsoft.com/office/drawing/2014/main" id="{6DC48D64-5658-41D5-B1F2-1CC8785490D3}"/>
                  </a:ext>
                </a:extLst>
              </p:cNvPr>
              <p:cNvSpPr>
                <a:spLocks noRot="1" noChangeAspect="1" noMove="1" noResize="1" noEditPoints="1" noAdjustHandles="1" noChangeArrowheads="1" noChangeShapeType="1" noTextEdit="1"/>
              </p:cNvSpPr>
              <p:nvPr/>
            </p:nvSpPr>
            <p:spPr>
              <a:xfrm>
                <a:off x="6096001" y="1600201"/>
                <a:ext cx="4341829" cy="2236831"/>
              </a:xfrm>
              <a:prstGeom prst="rect">
                <a:avLst/>
              </a:prstGeom>
              <a:blipFill>
                <a:blip r:embed="rId5"/>
                <a:stretch>
                  <a:fillRect l="-1124" t="-546"/>
                </a:stretch>
              </a:blipFill>
            </p:spPr>
            <p:txBody>
              <a:bodyPr/>
              <a:lstStyle/>
              <a:p>
                <a:r>
                  <a:rPr lang="en-US">
                    <a:noFill/>
                  </a:rPr>
                  <a:t> </a:t>
                </a:r>
              </a:p>
            </p:txBody>
          </p:sp>
        </mc:Fallback>
      </mc:AlternateContent>
    </p:spTree>
    <p:extLst>
      <p:ext uri="{BB962C8B-B14F-4D97-AF65-F5344CB8AC3E}">
        <p14:creationId xmlns:p14="http://schemas.microsoft.com/office/powerpoint/2010/main" val="356993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19</a:t>
            </a:fld>
            <a:endParaRPr lang="en-GB" altLang="en-US">
              <a:solidFill>
                <a:schemeClr val="bg2"/>
              </a:solidFill>
            </a:endParaRPr>
          </a:p>
        </p:txBody>
      </p:sp>
      <p:sp>
        <p:nvSpPr>
          <p:cNvPr id="13316" name="Rectangle 2"/>
          <p:cNvSpPr>
            <a:spLocks noChangeArrowheads="1"/>
          </p:cNvSpPr>
          <p:nvPr/>
        </p:nvSpPr>
        <p:spPr bwMode="auto">
          <a:xfrm>
            <a:off x="1981200" y="677864"/>
            <a:ext cx="7620000"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endParaRPr lang="en-US" altLang="en-US" sz="1600" dirty="0">
              <a:latin typeface="Arial" panose="020B0604020202020204" pitchFamily="34" charset="0"/>
              <a:cs typeface="Arial" panose="020B0604020202020204" pitchFamily="34" charset="0"/>
            </a:endParaRPr>
          </a:p>
          <a:p>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0 0 0</a:t>
            </a:r>
          </a:p>
          <a:p>
            <a:r>
              <a:rPr lang="en-US" altLang="en-US" sz="1600" dirty="0">
                <a:latin typeface="Arial" panose="020B0604020202020204" pitchFamily="34" charset="0"/>
                <a:cs typeface="Arial" panose="020B0604020202020204" pitchFamily="34" charset="0"/>
              </a:rPr>
              <a:t>0 1 0</a:t>
            </a:r>
          </a:p>
          <a:p>
            <a:r>
              <a:rPr lang="en-US" altLang="en-US" sz="1600" dirty="0">
                <a:latin typeface="Arial" panose="020B0604020202020204" pitchFamily="34" charset="0"/>
                <a:cs typeface="Arial" panose="020B0604020202020204" pitchFamily="34" charset="0"/>
              </a:rPr>
              <a:t>1 0 0</a:t>
            </a:r>
          </a:p>
          <a:p>
            <a:r>
              <a:rPr lang="en-US" altLang="en-US" sz="1600" dirty="0">
                <a:latin typeface="Arial" panose="020B0604020202020204" pitchFamily="34" charset="0"/>
                <a:cs typeface="Arial" panose="020B0604020202020204" pitchFamily="34" charset="0"/>
              </a:rPr>
              <a:t>1 1 1</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numpy</a:t>
            </a:r>
            <a:r>
              <a:rPr lang="en-US" altLang="en-US" sz="1600" dirty="0">
                <a:latin typeface="Arial" panose="020B0604020202020204" pitchFamily="34" charset="0"/>
                <a:cs typeface="Arial" panose="020B0604020202020204" pitchFamily="34" charset="0"/>
              </a:rPr>
              <a:t> as np  </a:t>
            </a:r>
          </a:p>
          <a:p>
            <a:r>
              <a:rPr lang="en-US" altLang="en-US" sz="1600" dirty="0">
                <a:latin typeface="Arial" panose="020B0604020202020204" pitchFamily="34" charset="0"/>
                <a:cs typeface="Arial" panose="020B0604020202020204" pitchFamily="34" charset="0"/>
              </a:rPr>
              <a:t>def Perceptron(n, </a:t>
            </a:r>
            <a:r>
              <a:rPr lang="en-US" altLang="en-US" sz="1600" dirty="0" err="1">
                <a:latin typeface="Arial" panose="020B0604020202020204" pitchFamily="34" charset="0"/>
                <a:cs typeface="Arial" panose="020B0604020202020204" pitchFamily="34" charset="0"/>
              </a:rPr>
              <a:t>in_data</a:t>
            </a:r>
            <a:r>
              <a:rPr lang="en-US" altLang="en-US" sz="1600" dirty="0">
                <a:latin typeface="Arial" panose="020B0604020202020204" pitchFamily="34" charset="0"/>
                <a:cs typeface="Arial" panose="020B0604020202020204" pitchFamily="34" charset="0"/>
              </a:rPr>
              <a:t>, weights=None): </a:t>
            </a:r>
          </a:p>
          <a:p>
            <a:r>
              <a:rPr lang="en-US" altLang="en-US" sz="1600" dirty="0">
                <a:latin typeface="Arial" panose="020B0604020202020204" pitchFamily="34" charset="0"/>
                <a:cs typeface="Arial" panose="020B0604020202020204" pitchFamily="34" charset="0"/>
              </a:rPr>
              <a:t>     if weights is None: </a:t>
            </a:r>
          </a:p>
          <a:p>
            <a:r>
              <a:rPr lang="en-US" altLang="en-US" sz="1600" dirty="0">
                <a:latin typeface="Arial" panose="020B0604020202020204" pitchFamily="34" charset="0"/>
                <a:cs typeface="Arial" panose="020B0604020202020204" pitchFamily="34" charset="0"/>
              </a:rPr>
              <a:t>         weights = </a:t>
            </a:r>
            <a:r>
              <a:rPr lang="en-US" altLang="en-US" sz="1600" dirty="0" err="1">
                <a:latin typeface="Arial" panose="020B0604020202020204" pitchFamily="34" charset="0"/>
                <a:cs typeface="Arial" panose="020B0604020202020204" pitchFamily="34" charset="0"/>
              </a:rPr>
              <a:t>np.ones</a:t>
            </a:r>
            <a:r>
              <a:rPr lang="en-US" altLang="en-US" sz="1600" dirty="0">
                <a:latin typeface="Arial" panose="020B0604020202020204" pitchFamily="34" charset="0"/>
                <a:cs typeface="Arial" panose="020B0604020202020204" pitchFamily="34" charset="0"/>
              </a:rPr>
              <a:t>(n) * 0.5 </a:t>
            </a: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weighted_input</a:t>
            </a:r>
            <a:r>
              <a:rPr lang="en-US" altLang="en-US" sz="1600" dirty="0">
                <a:latin typeface="Arial" panose="020B0604020202020204" pitchFamily="34" charset="0"/>
                <a:cs typeface="Arial" panose="020B0604020202020204" pitchFamily="34" charset="0"/>
              </a:rPr>
              <a:t> = weights * </a:t>
            </a:r>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weighted_input.sum</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     return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def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if x &gt; 0.5: </a:t>
            </a:r>
          </a:p>
          <a:p>
            <a:r>
              <a:rPr lang="en-US" altLang="en-US" sz="1600" dirty="0">
                <a:latin typeface="Arial" panose="020B0604020202020204" pitchFamily="34" charset="0"/>
                <a:cs typeface="Arial" panose="020B0604020202020204" pitchFamily="34" charset="0"/>
              </a:rPr>
              <a:t>        return 1 </a:t>
            </a:r>
          </a:p>
          <a:p>
            <a:r>
              <a:rPr lang="en-US" altLang="en-US" sz="1600" dirty="0">
                <a:latin typeface="Arial" panose="020B0604020202020204" pitchFamily="34" charset="0"/>
                <a:cs typeface="Arial" panose="020B0604020202020204" pitchFamily="34" charset="0"/>
              </a:rPr>
              <a:t>    return 0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for x in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1]),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1])]: </a:t>
            </a:r>
          </a:p>
          <a:p>
            <a:r>
              <a:rPr lang="en-US" altLang="en-US" sz="1600" dirty="0">
                <a:latin typeface="Arial" panose="020B0604020202020204" pitchFamily="34" charset="0"/>
                <a:cs typeface="Arial" panose="020B0604020202020204" pitchFamily="34" charset="0"/>
              </a:rPr>
              <a:t>      y = Perceptron(2,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print(x, y)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500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5542" y="53757"/>
            <a:ext cx="3257623" cy="646331"/>
          </a:xfrm>
          <a:prstGeom prst="rect">
            <a:avLst/>
          </a:prstGeom>
        </p:spPr>
        <p:txBody>
          <a:bodyPr wrap="none" anchor="t">
            <a:spAutoFit/>
          </a:bodyPr>
          <a:lstStyle/>
          <a:p>
            <a:r>
              <a:rPr lang="en-US" sz="3600" dirty="0">
                <a:solidFill>
                  <a:prstClr val="black"/>
                </a:solidFill>
                <a:latin typeface="Lucida Sans Unicode"/>
                <a:cs typeface="Lucida Sans Unicode"/>
              </a:rPr>
              <a:t>In this lecture</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750093" y="700088"/>
            <a:ext cx="9724564" cy="3016210"/>
          </a:xfrm>
          <a:prstGeom prst="rect">
            <a:avLst/>
          </a:prstGeom>
        </p:spPr>
        <p:txBody>
          <a:bodyPr wrap="square" anchor="t">
            <a:spAutoFit/>
          </a:bodyPr>
          <a:lstStyle/>
          <a:p>
            <a:r>
              <a:rPr lang="en-US" sz="2800" b="1" i="1" dirty="0"/>
              <a:t>Recommended material</a:t>
            </a:r>
          </a:p>
          <a:p>
            <a:r>
              <a:rPr lang="en-US" sz="2800" b="1" i="1" dirty="0"/>
              <a:t>Logistic regression </a:t>
            </a:r>
          </a:p>
          <a:p>
            <a:r>
              <a:rPr lang="en-US" sz="2800" b="1" i="1" dirty="0">
                <a:solidFill>
                  <a:srgbClr val="000000"/>
                </a:solidFill>
                <a:cs typeface="Calibri" panose="020F0502020204030204"/>
              </a:rPr>
              <a:t>Neural Networks (ANN, CNN, RNN)</a:t>
            </a:r>
          </a:p>
          <a:p>
            <a:r>
              <a:rPr lang="en-US" sz="2800" b="1" i="1" dirty="0">
                <a:solidFill>
                  <a:srgbClr val="000000"/>
                </a:solidFill>
                <a:cs typeface="Calibri" panose="020F0502020204030204"/>
              </a:rPr>
              <a:t>Regularized regression</a:t>
            </a:r>
          </a:p>
          <a:p>
            <a:r>
              <a:rPr lang="en-US" sz="2800" b="1" i="1" dirty="0">
                <a:solidFill>
                  <a:srgbClr val="000000"/>
                </a:solidFill>
                <a:cs typeface="Calibri" panose="020F0502020204030204"/>
              </a:rPr>
              <a:t>Kernel Methods</a:t>
            </a:r>
          </a:p>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094323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1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20</a:t>
            </a:fld>
            <a:endParaRPr lang="en-GB" altLang="en-US">
              <a:solidFill>
                <a:schemeClr val="bg2"/>
              </a:solidFill>
            </a:endParaRPr>
          </a:p>
        </p:txBody>
      </p:sp>
      <p:sp>
        <p:nvSpPr>
          <p:cNvPr id="13316" name="Rectangle 2"/>
          <p:cNvSpPr>
            <a:spLocks noChangeArrowheads="1"/>
          </p:cNvSpPr>
          <p:nvPr/>
        </p:nvSpPr>
        <p:spPr bwMode="auto">
          <a:xfrm>
            <a:off x="2057400" y="990601"/>
            <a:ext cx="7543800" cy="723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 (OOP)</a:t>
            </a:r>
          </a:p>
          <a:p>
            <a:endParaRPr lang="en-US" altLang="en-US" sz="1600" dirty="0">
              <a:latin typeface="Arial" panose="020B0604020202020204" pitchFamily="34" charset="0"/>
              <a:cs typeface="Arial" panose="020B0604020202020204" pitchFamily="34" charset="0"/>
            </a:endParaRPr>
          </a:p>
          <a:p>
            <a:r>
              <a:rPr lang="en-US" sz="1600" dirty="0"/>
              <a:t>import </a:t>
            </a:r>
            <a:r>
              <a:rPr lang="en-US" sz="1600" dirty="0" err="1"/>
              <a:t>numpy</a:t>
            </a:r>
            <a:r>
              <a:rPr lang="en-US" sz="1600" dirty="0"/>
              <a:t> as np class Perceptron: </a:t>
            </a:r>
          </a:p>
          <a:p>
            <a:r>
              <a:rPr lang="en-US" sz="1600" dirty="0"/>
              <a:t>def __</a:t>
            </a:r>
            <a:r>
              <a:rPr lang="en-US" sz="1600" dirty="0" err="1"/>
              <a:t>init</a:t>
            </a:r>
            <a:r>
              <a:rPr lang="en-US" sz="1600" dirty="0"/>
              <a:t>__(self, </a:t>
            </a:r>
            <a:r>
              <a:rPr lang="en-US" sz="1600" dirty="0" err="1"/>
              <a:t>input_length</a:t>
            </a:r>
            <a:r>
              <a:rPr lang="en-US" sz="1600" dirty="0"/>
              <a:t>, weights=None): </a:t>
            </a:r>
          </a:p>
          <a:p>
            <a:r>
              <a:rPr lang="en-US" sz="1600" dirty="0"/>
              <a:t>     if weights is None: </a:t>
            </a:r>
          </a:p>
          <a:p>
            <a:r>
              <a:rPr lang="en-US" sz="1600" dirty="0"/>
              <a:t>         </a:t>
            </a:r>
            <a:r>
              <a:rPr lang="en-US" sz="1600" dirty="0" err="1"/>
              <a:t>self.weights</a:t>
            </a:r>
            <a:r>
              <a:rPr lang="en-US" sz="1600" dirty="0"/>
              <a:t> = </a:t>
            </a:r>
            <a:r>
              <a:rPr lang="en-US" sz="1600" dirty="0" err="1"/>
              <a:t>np.ones</a:t>
            </a:r>
            <a:r>
              <a:rPr lang="en-US" sz="1600" dirty="0"/>
              <a:t>(</a:t>
            </a:r>
            <a:r>
              <a:rPr lang="en-US" sz="1600" dirty="0" err="1"/>
              <a:t>input_length</a:t>
            </a:r>
            <a:r>
              <a:rPr lang="en-US" sz="1600" dirty="0"/>
              <a:t>) * 0.5 </a:t>
            </a:r>
          </a:p>
          <a:p>
            <a:r>
              <a:rPr lang="en-US" sz="1600" dirty="0"/>
              <a:t>     else: </a:t>
            </a:r>
          </a:p>
          <a:p>
            <a:r>
              <a:rPr lang="en-US" sz="1600" dirty="0"/>
              <a:t>         </a:t>
            </a:r>
            <a:r>
              <a:rPr lang="en-US" sz="1600" dirty="0" err="1"/>
              <a:t>self.weights</a:t>
            </a:r>
            <a:r>
              <a:rPr lang="en-US" sz="1600" dirty="0"/>
              <a:t> = weights  </a:t>
            </a:r>
          </a:p>
          <a:p>
            <a:endParaRPr lang="en-US" sz="1600" dirty="0"/>
          </a:p>
          <a:p>
            <a:r>
              <a:rPr lang="en-US" sz="1600" dirty="0"/>
              <a:t>@</a:t>
            </a:r>
            <a:r>
              <a:rPr lang="en-US" sz="1600" dirty="0" err="1"/>
              <a:t>staticmethod</a:t>
            </a:r>
            <a:r>
              <a:rPr lang="en-US" sz="1600" dirty="0"/>
              <a:t> </a:t>
            </a:r>
          </a:p>
          <a:p>
            <a:r>
              <a:rPr lang="en-US" sz="1600" dirty="0"/>
              <a:t>def </a:t>
            </a:r>
            <a:r>
              <a:rPr lang="en-US" sz="1600" dirty="0" err="1"/>
              <a:t>unit_step_function</a:t>
            </a:r>
            <a:r>
              <a:rPr lang="en-US" sz="1600" dirty="0"/>
              <a:t>(x): </a:t>
            </a:r>
          </a:p>
          <a:p>
            <a:r>
              <a:rPr lang="en-US" sz="1600" dirty="0"/>
              <a:t>    if x &gt; 0.5: </a:t>
            </a:r>
          </a:p>
          <a:p>
            <a:r>
              <a:rPr lang="en-US" sz="1600" dirty="0"/>
              <a:t>        return 1 </a:t>
            </a:r>
          </a:p>
          <a:p>
            <a:r>
              <a:rPr lang="en-US" sz="1600" dirty="0"/>
              <a:t>    return 0 </a:t>
            </a:r>
          </a:p>
          <a:p>
            <a:endParaRPr lang="en-US" sz="1600" dirty="0"/>
          </a:p>
          <a:p>
            <a:r>
              <a:rPr lang="en-US" sz="1600" dirty="0"/>
              <a:t>def __call__(self, </a:t>
            </a:r>
            <a:r>
              <a:rPr lang="en-US" sz="1600" dirty="0" err="1"/>
              <a:t>in_data</a:t>
            </a:r>
            <a:r>
              <a:rPr lang="en-US" sz="1600" dirty="0"/>
              <a:t>): </a:t>
            </a:r>
          </a:p>
          <a:p>
            <a:r>
              <a:rPr lang="en-US" sz="1600" dirty="0"/>
              <a:t>   </a:t>
            </a:r>
            <a:r>
              <a:rPr lang="en-US" sz="1600" dirty="0" err="1"/>
              <a:t>weighted_input</a:t>
            </a:r>
            <a:r>
              <a:rPr lang="en-US" sz="1600" dirty="0"/>
              <a:t> = </a:t>
            </a:r>
            <a:r>
              <a:rPr lang="en-US" sz="1600" dirty="0" err="1"/>
              <a:t>self.weights</a:t>
            </a:r>
            <a:r>
              <a:rPr lang="en-US" sz="1600" dirty="0"/>
              <a:t> * </a:t>
            </a:r>
            <a:r>
              <a:rPr lang="en-US" sz="1600" dirty="0" err="1"/>
              <a:t>in_data</a:t>
            </a:r>
            <a:r>
              <a:rPr lang="en-US" sz="1600" dirty="0"/>
              <a:t> </a:t>
            </a:r>
          </a:p>
          <a:p>
            <a:r>
              <a:rPr lang="en-US" sz="1600" dirty="0"/>
              <a:t>   </a:t>
            </a:r>
            <a:r>
              <a:rPr lang="en-US" sz="1600" dirty="0" err="1"/>
              <a:t>weighted_sum</a:t>
            </a:r>
            <a:r>
              <a:rPr lang="en-US" sz="1600" dirty="0"/>
              <a:t> = </a:t>
            </a:r>
            <a:r>
              <a:rPr lang="en-US" sz="1600" dirty="0" err="1"/>
              <a:t>weighted_input.sum</a:t>
            </a:r>
            <a:r>
              <a:rPr lang="en-US" sz="1600" dirty="0"/>
              <a:t>() </a:t>
            </a:r>
          </a:p>
          <a:p>
            <a:r>
              <a:rPr lang="en-US" sz="1600" dirty="0"/>
              <a:t>    return </a:t>
            </a:r>
            <a:r>
              <a:rPr lang="en-US" sz="1600" dirty="0" err="1"/>
              <a:t>Perceptron.unit_step_function</a:t>
            </a:r>
            <a:r>
              <a:rPr lang="en-US" sz="1600" dirty="0"/>
              <a:t>(</a:t>
            </a:r>
            <a:r>
              <a:rPr lang="en-US" sz="1600" dirty="0" err="1"/>
              <a:t>weighted_sum</a:t>
            </a:r>
            <a:r>
              <a:rPr lang="en-US" sz="1600" dirty="0"/>
              <a:t>) </a:t>
            </a:r>
          </a:p>
          <a:p>
            <a:endParaRPr lang="en-US" sz="1600" dirty="0"/>
          </a:p>
          <a:p>
            <a:r>
              <a:rPr lang="en-US" sz="1600" dirty="0"/>
              <a:t>p = Perceptron(2, </a:t>
            </a:r>
            <a:r>
              <a:rPr lang="en-US" sz="1600" dirty="0" err="1"/>
              <a:t>np.array</a:t>
            </a:r>
            <a:r>
              <a:rPr lang="en-US" sz="1600" dirty="0"/>
              <a:t>([0.5, 0.5])) </a:t>
            </a:r>
          </a:p>
          <a:p>
            <a:r>
              <a:rPr lang="en-US" sz="1600" dirty="0"/>
              <a:t>for x in [</a:t>
            </a:r>
            <a:r>
              <a:rPr lang="en-US" sz="1600" dirty="0" err="1"/>
              <a:t>np.array</a:t>
            </a:r>
            <a:r>
              <a:rPr lang="en-US" sz="1600" dirty="0"/>
              <a:t>([0, 0]), </a:t>
            </a:r>
            <a:r>
              <a:rPr lang="en-US" sz="1600" dirty="0" err="1"/>
              <a:t>np.array</a:t>
            </a:r>
            <a:r>
              <a:rPr lang="en-US" sz="1600" dirty="0"/>
              <a:t>([0, 1]), </a:t>
            </a:r>
            <a:r>
              <a:rPr lang="en-US" sz="1600" dirty="0" err="1"/>
              <a:t>np.array</a:t>
            </a:r>
            <a:r>
              <a:rPr lang="en-US" sz="1600" dirty="0"/>
              <a:t>([1, 0]), </a:t>
            </a:r>
            <a:r>
              <a:rPr lang="en-US" sz="1600" dirty="0" err="1"/>
              <a:t>np.array</a:t>
            </a:r>
            <a:r>
              <a:rPr lang="en-US" sz="1600" dirty="0"/>
              <a:t>([1, 1])]: </a:t>
            </a:r>
          </a:p>
          <a:p>
            <a:r>
              <a:rPr lang="en-US" sz="1600" dirty="0"/>
              <a:t>      y = p(</a:t>
            </a:r>
            <a:r>
              <a:rPr lang="en-US" sz="1600" dirty="0" err="1"/>
              <a:t>np.array</a:t>
            </a:r>
            <a:r>
              <a:rPr lang="en-US" sz="1600" dirty="0"/>
              <a:t>(x)) </a:t>
            </a:r>
          </a:p>
          <a:p>
            <a:r>
              <a:rPr lang="en-US" sz="1600" dirty="0"/>
              <a:t>      print(x, y) </a:t>
            </a:r>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500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2</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21</a:t>
            </a:fld>
            <a:endParaRPr lang="en-GB" altLang="en-US">
              <a:solidFill>
                <a:schemeClr val="bg2"/>
              </a:solidFill>
            </a:endParaRPr>
          </a:p>
        </p:txBody>
      </p:sp>
      <p:sp>
        <p:nvSpPr>
          <p:cNvPr id="13316" name="Rectangle 2"/>
          <p:cNvSpPr>
            <a:spLocks noChangeArrowheads="1"/>
          </p:cNvSpPr>
          <p:nvPr/>
        </p:nvSpPr>
        <p:spPr bwMode="auto">
          <a:xfrm>
            <a:off x="2057400" y="914400"/>
            <a:ext cx="7543800" cy="557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2800" dirty="0">
                <a:latin typeface="Arial" panose="020B0604020202020204" pitchFamily="34" charset="0"/>
                <a:cs typeface="Arial" panose="020B0604020202020204" pitchFamily="34" charset="0"/>
              </a:rPr>
              <a:t>“Passed” grade should be given to a student if at least one of the problems is solved (correctly).  </a:t>
            </a:r>
          </a:p>
          <a:p>
            <a:endParaRPr lang="en-US" altLang="en-US" sz="2800" dirty="0">
              <a:latin typeface="Arial" panose="020B0604020202020204" pitchFamily="34" charset="0"/>
              <a:cs typeface="Arial" panose="020B0604020202020204" pitchFamily="34" charset="0"/>
            </a:endParaRPr>
          </a:p>
          <a:p>
            <a:r>
              <a:rPr lang="en-US" altLang="en-US" sz="2800" dirty="0">
                <a:latin typeface="Arial" panose="020B0604020202020204" pitchFamily="34" charset="0"/>
                <a:cs typeface="Arial" panose="020B0604020202020204" pitchFamily="34" charset="0"/>
              </a:rPr>
              <a:t>Possible situations</a:t>
            </a:r>
          </a:p>
          <a:p>
            <a:endParaRPr lang="en-US" altLang="en-US" sz="2800" dirty="0">
              <a:latin typeface="Arial" panose="020B0604020202020204" pitchFamily="34" charset="0"/>
              <a:cs typeface="Arial" panose="020B0604020202020204" pitchFamily="34" charset="0"/>
            </a:endParaRPr>
          </a:p>
          <a:p>
            <a:r>
              <a:rPr lang="en-US" altLang="en-US" sz="2800" b="1" dirty="0">
                <a:latin typeface="Arial" panose="020B0604020202020204" pitchFamily="34" charset="0"/>
                <a:cs typeface="Arial" panose="020B0604020202020204" pitchFamily="34" charset="0"/>
              </a:rPr>
              <a:t>Problem1    Problem2     Grade</a:t>
            </a:r>
          </a:p>
          <a:p>
            <a:r>
              <a:rPr lang="en-US" altLang="en-US" sz="2800" dirty="0">
                <a:latin typeface="Arial" panose="020B0604020202020204" pitchFamily="34" charset="0"/>
                <a:cs typeface="Arial" panose="020B0604020202020204" pitchFamily="34" charset="0"/>
              </a:rPr>
              <a:t>Solved          </a:t>
            </a:r>
            <a:r>
              <a:rPr lang="en-US" altLang="en-US" sz="2800" dirty="0" err="1">
                <a:latin typeface="Arial" panose="020B0604020202020204" pitchFamily="34" charset="0"/>
                <a:cs typeface="Arial" panose="020B0604020202020204" pitchFamily="34" charset="0"/>
              </a:rPr>
              <a:t>Solved</a:t>
            </a:r>
            <a:r>
              <a:rPr lang="en-US" altLang="en-US" sz="2800" dirty="0">
                <a:latin typeface="Arial" panose="020B0604020202020204" pitchFamily="34" charset="0"/>
                <a:cs typeface="Arial" panose="020B0604020202020204" pitchFamily="34" charset="0"/>
              </a:rPr>
              <a:t>          Passed</a:t>
            </a:r>
          </a:p>
          <a:p>
            <a:r>
              <a:rPr lang="en-US" altLang="en-US" sz="2800" dirty="0">
                <a:latin typeface="Arial" panose="020B0604020202020204" pitchFamily="34" charset="0"/>
                <a:cs typeface="Arial" panose="020B0604020202020204" pitchFamily="34" charset="0"/>
              </a:rPr>
              <a:t>Solved          Not Solved   Passed</a:t>
            </a:r>
          </a:p>
          <a:p>
            <a:r>
              <a:rPr lang="en-US" altLang="en-US" sz="2800" dirty="0">
                <a:latin typeface="Arial" panose="020B0604020202020204" pitchFamily="34" charset="0"/>
                <a:cs typeface="Arial" panose="020B0604020202020204" pitchFamily="34" charset="0"/>
              </a:rPr>
              <a:t>Not Solved   </a:t>
            </a:r>
            <a:r>
              <a:rPr lang="en-US" altLang="en-US" sz="2800" dirty="0" err="1">
                <a:latin typeface="Arial" panose="020B0604020202020204" pitchFamily="34" charset="0"/>
                <a:cs typeface="Arial" panose="020B0604020202020204" pitchFamily="34" charset="0"/>
              </a:rPr>
              <a:t>Solved</a:t>
            </a:r>
            <a:r>
              <a:rPr lang="en-US" altLang="en-US" sz="2800" dirty="0">
                <a:latin typeface="Arial" panose="020B0604020202020204" pitchFamily="34" charset="0"/>
                <a:cs typeface="Arial" panose="020B0604020202020204" pitchFamily="34" charset="0"/>
              </a:rPr>
              <a:t>          Passed</a:t>
            </a:r>
          </a:p>
          <a:p>
            <a:r>
              <a:rPr lang="en-US" altLang="en-US" sz="2800" dirty="0">
                <a:latin typeface="Arial" panose="020B0604020202020204" pitchFamily="34" charset="0"/>
                <a:cs typeface="Arial" panose="020B0604020202020204" pitchFamily="34" charset="0"/>
              </a:rPr>
              <a:t>Not Solved   Not Solved   Not Passed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7695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Perceptron: Example 2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22</a:t>
            </a:fld>
            <a:endParaRPr lang="en-GB" altLang="en-US">
              <a:solidFill>
                <a:schemeClr val="bg2"/>
              </a:solidFill>
            </a:endParaRPr>
          </a:p>
        </p:txBody>
      </p:sp>
      <p:sp>
        <p:nvSpPr>
          <p:cNvPr id="13316" name="Rectangle 2"/>
          <p:cNvSpPr>
            <a:spLocks noChangeArrowheads="1"/>
          </p:cNvSpPr>
          <p:nvPr/>
        </p:nvSpPr>
        <p:spPr bwMode="auto">
          <a:xfrm>
            <a:off x="2022049" y="677863"/>
            <a:ext cx="7543800" cy="7478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A program that imitates the behavior of this robot:</a:t>
            </a:r>
          </a:p>
          <a:p>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0 0 0</a:t>
            </a:r>
          </a:p>
          <a:p>
            <a:r>
              <a:rPr lang="en-US" altLang="en-US" sz="1600" dirty="0">
                <a:latin typeface="Arial" panose="020B0604020202020204" pitchFamily="34" charset="0"/>
                <a:cs typeface="Arial" panose="020B0604020202020204" pitchFamily="34" charset="0"/>
              </a:rPr>
              <a:t>0 1 1</a:t>
            </a:r>
          </a:p>
          <a:p>
            <a:r>
              <a:rPr lang="en-US" altLang="en-US" sz="1600" dirty="0">
                <a:latin typeface="Arial" panose="020B0604020202020204" pitchFamily="34" charset="0"/>
                <a:cs typeface="Arial" panose="020B0604020202020204" pitchFamily="34" charset="0"/>
              </a:rPr>
              <a:t>1 0 1</a:t>
            </a:r>
          </a:p>
          <a:p>
            <a:r>
              <a:rPr lang="en-US" altLang="en-US" sz="1600" dirty="0">
                <a:latin typeface="Arial" panose="020B0604020202020204" pitchFamily="34" charset="0"/>
                <a:cs typeface="Arial" panose="020B0604020202020204" pitchFamily="34" charset="0"/>
              </a:rPr>
              <a:t>1 1 1</a:t>
            </a:r>
          </a:p>
          <a:p>
            <a:r>
              <a:rPr lang="en-US" altLang="en-US" sz="1600" dirty="0">
                <a:latin typeface="Arial" panose="020B0604020202020204" pitchFamily="34" charset="0"/>
                <a:cs typeface="Arial" panose="020B0604020202020204" pitchFamily="34" charset="0"/>
              </a:rPr>
              <a:t>import </a:t>
            </a:r>
            <a:r>
              <a:rPr lang="en-US" altLang="en-US" sz="1600" dirty="0" err="1">
                <a:latin typeface="Arial" panose="020B0604020202020204" pitchFamily="34" charset="0"/>
                <a:cs typeface="Arial" panose="020B0604020202020204" pitchFamily="34" charset="0"/>
              </a:rPr>
              <a:t>numpy</a:t>
            </a:r>
            <a:r>
              <a:rPr lang="en-US" altLang="en-US" sz="1600" dirty="0">
                <a:latin typeface="Arial" panose="020B0604020202020204" pitchFamily="34" charset="0"/>
                <a:cs typeface="Arial" panose="020B0604020202020204" pitchFamily="34" charset="0"/>
              </a:rPr>
              <a:t> as np  </a:t>
            </a:r>
          </a:p>
          <a:p>
            <a:r>
              <a:rPr lang="en-US" altLang="en-US" sz="1600" dirty="0">
                <a:latin typeface="Arial" panose="020B0604020202020204" pitchFamily="34" charset="0"/>
                <a:cs typeface="Arial" panose="020B0604020202020204" pitchFamily="34" charset="0"/>
              </a:rPr>
              <a:t>def Perceptron(n, </a:t>
            </a:r>
            <a:r>
              <a:rPr lang="en-US" altLang="en-US" sz="1600" dirty="0" err="1">
                <a:latin typeface="Arial" panose="020B0604020202020204" pitchFamily="34" charset="0"/>
                <a:cs typeface="Arial" panose="020B0604020202020204" pitchFamily="34" charset="0"/>
              </a:rPr>
              <a:t>in_data</a:t>
            </a:r>
            <a:r>
              <a:rPr lang="en-US" altLang="en-US" sz="1600" dirty="0">
                <a:latin typeface="Arial" panose="020B0604020202020204" pitchFamily="34" charset="0"/>
                <a:cs typeface="Arial" panose="020B0604020202020204" pitchFamily="34" charset="0"/>
              </a:rPr>
              <a:t>, weights=None): </a:t>
            </a:r>
          </a:p>
          <a:p>
            <a:r>
              <a:rPr lang="en-US" altLang="en-US" sz="1600" dirty="0">
                <a:latin typeface="Arial" panose="020B0604020202020204" pitchFamily="34" charset="0"/>
                <a:cs typeface="Arial" panose="020B0604020202020204" pitchFamily="34" charset="0"/>
              </a:rPr>
              <a:t>     if weights is None: </a:t>
            </a:r>
          </a:p>
          <a:p>
            <a:r>
              <a:rPr lang="en-US" altLang="en-US" sz="1600" dirty="0">
                <a:latin typeface="Arial" panose="020B0604020202020204" pitchFamily="34" charset="0"/>
                <a:cs typeface="Arial" panose="020B0604020202020204" pitchFamily="34" charset="0"/>
              </a:rPr>
              <a:t>         weights = </a:t>
            </a:r>
            <a:r>
              <a:rPr lang="en-US" altLang="en-US" sz="1600" dirty="0" err="1">
                <a:latin typeface="Arial" panose="020B0604020202020204" pitchFamily="34" charset="0"/>
                <a:cs typeface="Arial" panose="020B0604020202020204" pitchFamily="34" charset="0"/>
              </a:rPr>
              <a:t>np.ones</a:t>
            </a:r>
            <a:r>
              <a:rPr lang="en-US" altLang="en-US" sz="1600" dirty="0">
                <a:latin typeface="Arial" panose="020B0604020202020204" pitchFamily="34" charset="0"/>
                <a:cs typeface="Arial" panose="020B0604020202020204" pitchFamily="34" charset="0"/>
              </a:rPr>
              <a:t>(n) * 0.5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weighted_input</a:t>
            </a:r>
            <a:r>
              <a:rPr lang="en-US" altLang="en-US" sz="1600" dirty="0">
                <a:latin typeface="Arial" panose="020B0604020202020204" pitchFamily="34" charset="0"/>
                <a:cs typeface="Arial" panose="020B0604020202020204" pitchFamily="34" charset="0"/>
              </a:rPr>
              <a:t> = weights * </a:t>
            </a:r>
            <a:r>
              <a:rPr lang="en-US" altLang="en-US" sz="1600" dirty="0" err="1">
                <a:latin typeface="Arial" panose="020B0604020202020204" pitchFamily="34" charset="0"/>
                <a:cs typeface="Arial" panose="020B0604020202020204" pitchFamily="34" charset="0"/>
              </a:rPr>
              <a:t>in_data</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weighted_input.sum</a:t>
            </a:r>
            <a:r>
              <a:rPr lang="en-US" altLang="en-US" sz="1600" dirty="0">
                <a:latin typeface="Arial" panose="020B0604020202020204" pitchFamily="34" charset="0"/>
                <a:cs typeface="Arial" panose="020B0604020202020204" pitchFamily="34" charset="0"/>
              </a:rPr>
              <a:t>()     </a:t>
            </a:r>
          </a:p>
          <a:p>
            <a:r>
              <a:rPr lang="en-US" altLang="en-US" sz="1600" dirty="0">
                <a:latin typeface="Arial" panose="020B0604020202020204" pitchFamily="34" charset="0"/>
                <a:cs typeface="Arial" panose="020B0604020202020204" pitchFamily="34" charset="0"/>
              </a:rPr>
              <a:t>     return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weighted_sum</a:t>
            </a:r>
            <a:r>
              <a:rPr lang="en-US" altLang="en-US" sz="1600" dirty="0">
                <a:latin typeface="Arial" panose="020B0604020202020204" pitchFamily="34" charset="0"/>
                <a:cs typeface="Arial" panose="020B0604020202020204" pitchFamily="34" charset="0"/>
              </a:rPr>
              <a:t>) </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def </a:t>
            </a:r>
            <a:r>
              <a:rPr lang="en-US" altLang="en-US" sz="1600" dirty="0" err="1">
                <a:latin typeface="Arial" panose="020B0604020202020204" pitchFamily="34" charset="0"/>
                <a:cs typeface="Arial" panose="020B0604020202020204" pitchFamily="34" charset="0"/>
              </a:rPr>
              <a:t>unit_step_function</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if x &gt;</a:t>
            </a:r>
            <a:r>
              <a:rPr lang="en-US" altLang="en-US" sz="1600" b="1" dirty="0">
                <a:latin typeface="Arial" panose="020B0604020202020204" pitchFamily="34" charset="0"/>
                <a:cs typeface="Arial" panose="020B0604020202020204" pitchFamily="34" charset="0"/>
              </a:rPr>
              <a:t>=</a:t>
            </a:r>
            <a:r>
              <a:rPr lang="en-US" altLang="en-US" sz="1600" dirty="0">
                <a:latin typeface="Arial" panose="020B0604020202020204" pitchFamily="34" charset="0"/>
                <a:cs typeface="Arial" panose="020B0604020202020204" pitchFamily="34" charset="0"/>
              </a:rPr>
              <a:t> 0.5: </a:t>
            </a:r>
          </a:p>
          <a:p>
            <a:r>
              <a:rPr lang="en-US" altLang="en-US" sz="1600" dirty="0">
                <a:latin typeface="Arial" panose="020B0604020202020204" pitchFamily="34" charset="0"/>
                <a:cs typeface="Arial" panose="020B0604020202020204" pitchFamily="34" charset="0"/>
              </a:rPr>
              <a:t>        return 1 </a:t>
            </a:r>
          </a:p>
          <a:p>
            <a:r>
              <a:rPr lang="en-US" altLang="en-US" sz="1600" dirty="0">
                <a:latin typeface="Arial" panose="020B0604020202020204" pitchFamily="34" charset="0"/>
                <a:cs typeface="Arial" panose="020B0604020202020204" pitchFamily="34" charset="0"/>
              </a:rPr>
              <a:t>    return 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for x in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([0, 1]),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0]),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([1, 1])]: </a:t>
            </a:r>
          </a:p>
          <a:p>
            <a:r>
              <a:rPr lang="en-US" altLang="en-US" sz="1600" dirty="0">
                <a:latin typeface="Arial" panose="020B0604020202020204" pitchFamily="34" charset="0"/>
                <a:cs typeface="Arial" panose="020B0604020202020204" pitchFamily="34" charset="0"/>
              </a:rPr>
              <a:t>      y = Perceptron(2, </a:t>
            </a:r>
            <a:r>
              <a:rPr lang="en-US" altLang="en-US" sz="1600" dirty="0" err="1">
                <a:latin typeface="Arial" panose="020B0604020202020204" pitchFamily="34" charset="0"/>
                <a:cs typeface="Arial" panose="020B0604020202020204" pitchFamily="34" charset="0"/>
              </a:rPr>
              <a:t>np.array</a:t>
            </a:r>
            <a:r>
              <a:rPr lang="en-US" altLang="en-US" sz="1600" dirty="0">
                <a:latin typeface="Arial" panose="020B0604020202020204" pitchFamily="34" charset="0"/>
                <a:cs typeface="Arial" panose="020B0604020202020204" pitchFamily="34" charset="0"/>
              </a:rPr>
              <a:t>(x)) -</a:t>
            </a:r>
          </a:p>
          <a:p>
            <a:r>
              <a:rPr lang="en-US" altLang="en-US" sz="1600" dirty="0">
                <a:latin typeface="Arial" panose="020B0604020202020204" pitchFamily="34" charset="0"/>
                <a:cs typeface="Arial" panose="020B0604020202020204" pitchFamily="34" charset="0"/>
              </a:rPr>
              <a:t>      print(x, y)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9999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23</a:t>
            </a:fld>
            <a:endParaRPr lang="en-GB" altLang="en-US">
              <a:solidFill>
                <a:schemeClr val="bg2"/>
              </a:solidFill>
            </a:endParaRPr>
          </a:p>
        </p:txBody>
      </p:sp>
      <p:pic>
        <p:nvPicPr>
          <p:cNvPr id="2" name="Picture 1">
            <a:extLst>
              <a:ext uri="{FF2B5EF4-FFF2-40B4-BE49-F238E27FC236}">
                <a16:creationId xmlns:a16="http://schemas.microsoft.com/office/drawing/2014/main" id="{B469573C-F04F-4930-8B89-61768E94F1AD}"/>
              </a:ext>
            </a:extLst>
          </p:cNvPr>
          <p:cNvPicPr>
            <a:picLocks noChangeAspect="1"/>
          </p:cNvPicPr>
          <p:nvPr/>
        </p:nvPicPr>
        <p:blipFill>
          <a:blip r:embed="rId2"/>
          <a:stretch>
            <a:fillRect/>
          </a:stretch>
        </p:blipFill>
        <p:spPr>
          <a:xfrm>
            <a:off x="2790364" y="1646601"/>
            <a:ext cx="6611273" cy="4105848"/>
          </a:xfrm>
          <a:prstGeom prst="rect">
            <a:avLst/>
          </a:prstGeom>
        </p:spPr>
      </p:pic>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1"/>
            <a:ext cx="75438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                         Classifying airplanes given their mass and speed.</a:t>
            </a:r>
          </a:p>
          <a:p>
            <a:r>
              <a:rPr lang="en-US" altLang="en-US" sz="1600" dirty="0">
                <a:latin typeface="Arial" panose="020B0604020202020204" pitchFamily="34" charset="0"/>
                <a:cs typeface="Arial" panose="020B0604020202020204" pitchFamily="34" charset="0"/>
              </a:rPr>
              <a:t>                        How is this example different from Examples 1 and 2?</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3777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24</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133600" y="822326"/>
            <a:ext cx="74676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Python code</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#1  - bomber</a:t>
            </a:r>
          </a:p>
          <a:p>
            <a:r>
              <a:rPr lang="en-US" altLang="en-US" sz="1600" dirty="0">
                <a:latin typeface="Arial" panose="020B0604020202020204" pitchFamily="34" charset="0"/>
                <a:cs typeface="Arial" panose="020B0604020202020204" pitchFamily="34" charset="0"/>
              </a:rPr>
              <a:t>#0 -  fighter</a:t>
            </a:r>
          </a:p>
          <a:p>
            <a:r>
              <a:rPr lang="en-US" altLang="en-US" sz="1600" dirty="0">
                <a:latin typeface="Arial" panose="020B0604020202020204" pitchFamily="34" charset="0"/>
                <a:cs typeface="Arial" panose="020B0604020202020204" pitchFamily="34" charset="0"/>
              </a:rPr>
              <a:t>from </a:t>
            </a:r>
            <a:r>
              <a:rPr lang="en-US" altLang="en-US" sz="1600" dirty="0" err="1">
                <a:latin typeface="Arial" panose="020B0604020202020204" pitchFamily="34" charset="0"/>
                <a:cs typeface="Arial" panose="020B0604020202020204" pitchFamily="34" charset="0"/>
              </a:rPr>
              <a:t>sklearn.neural_network</a:t>
            </a:r>
            <a:r>
              <a:rPr lang="en-US" altLang="en-US" sz="1600" dirty="0">
                <a:latin typeface="Arial" panose="020B0604020202020204" pitchFamily="34" charset="0"/>
                <a:cs typeface="Arial" panose="020B0604020202020204" pitchFamily="34" charset="0"/>
              </a:rPr>
              <a:t> import </a:t>
            </a:r>
            <a:r>
              <a:rPr lang="en-US" altLang="en-US" sz="1600" dirty="0" err="1">
                <a:latin typeface="Arial" panose="020B0604020202020204" pitchFamily="34" charset="0"/>
                <a:cs typeface="Arial" panose="020B0604020202020204" pitchFamily="34" charset="0"/>
              </a:rPr>
              <a:t>MLPClassifier</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#input data</a:t>
            </a:r>
          </a:p>
          <a:p>
            <a:r>
              <a:rPr lang="en-US" altLang="en-US" sz="1600" dirty="0">
                <a:latin typeface="Arial" panose="020B0604020202020204" pitchFamily="34" charset="0"/>
                <a:cs typeface="Arial" panose="020B0604020202020204" pitchFamily="34" charset="0"/>
              </a:rPr>
              <a:t>X = [[1.0, 0.1], [2., 0.2], [0.1, 0.3], [2., 0.3], [0.2, 0.4], [3., 0.4],[0.1, 0.5], [1.5, 0.5], [0.5, 0.6], [1.6, 0.7]]</a:t>
            </a:r>
          </a:p>
          <a:p>
            <a:r>
              <a:rPr lang="en-US" altLang="en-US" sz="1600" dirty="0">
                <a:latin typeface="Arial" panose="020B0604020202020204" pitchFamily="34" charset="0"/>
                <a:cs typeface="Arial" panose="020B0604020202020204" pitchFamily="34" charset="0"/>
              </a:rPr>
              <a:t>y = [1, 1,0,1,0,1,0,1,0,0]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#calling </a:t>
            </a:r>
            <a:r>
              <a:rPr lang="en-US" altLang="en-US" sz="1600" dirty="0" err="1">
                <a:latin typeface="Arial" panose="020B0604020202020204" pitchFamily="34" charset="0"/>
                <a:cs typeface="Arial" panose="020B0604020202020204" pitchFamily="34" charset="0"/>
              </a:rPr>
              <a:t>scikit</a:t>
            </a:r>
            <a:r>
              <a:rPr lang="en-US" altLang="en-US" sz="1600" dirty="0">
                <a:latin typeface="Arial" panose="020B0604020202020204" pitchFamily="34" charset="0"/>
                <a:cs typeface="Arial" panose="020B0604020202020204" pitchFamily="34" charset="0"/>
              </a:rPr>
              <a:t> learn Multi Layer Perceptron (MLP) Classifier</a:t>
            </a:r>
          </a:p>
          <a:p>
            <a:r>
              <a:rPr lang="en-US" altLang="en-US" sz="1600" dirty="0" err="1">
                <a:latin typeface="Arial" panose="020B0604020202020204" pitchFamily="34" charset="0"/>
                <a:cs typeface="Arial" panose="020B0604020202020204" pitchFamily="34" charset="0"/>
              </a:rPr>
              <a:t>clf</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MLPClassifier</a:t>
            </a:r>
            <a:r>
              <a:rPr lang="en-US" altLang="en-US" sz="1600" dirty="0">
                <a:latin typeface="Arial" panose="020B0604020202020204" pitchFamily="34" charset="0"/>
                <a:cs typeface="Arial" panose="020B0604020202020204" pitchFamily="34" charset="0"/>
              </a:rPr>
              <a:t>(solver='</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alpha=1e-5, </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=(5, 2),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=1)</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#train a classifier</a:t>
            </a:r>
          </a:p>
          <a:p>
            <a:r>
              <a:rPr lang="en-US" altLang="en-US" sz="1600" dirty="0" err="1">
                <a:latin typeface="Arial" panose="020B0604020202020204" pitchFamily="34" charset="0"/>
                <a:cs typeface="Arial" panose="020B0604020202020204" pitchFamily="34" charset="0"/>
              </a:rPr>
              <a:t>clfit</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clf.fit</a:t>
            </a:r>
            <a:r>
              <a:rPr lang="en-US" altLang="en-US" sz="1600" dirty="0">
                <a:latin typeface="Arial" panose="020B0604020202020204" pitchFamily="34" charset="0"/>
                <a:cs typeface="Arial" panose="020B0604020202020204" pitchFamily="34" charset="0"/>
              </a:rPr>
              <a:t>(X, y)</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#make predictions</a:t>
            </a:r>
          </a:p>
          <a:p>
            <a:r>
              <a:rPr lang="en-US" altLang="en-US" sz="1600" dirty="0">
                <a:latin typeface="Arial" panose="020B0604020202020204" pitchFamily="34" charset="0"/>
                <a:cs typeface="Arial" panose="020B0604020202020204" pitchFamily="34" charset="0"/>
              </a:rPr>
              <a:t>res=</a:t>
            </a:r>
            <a:r>
              <a:rPr lang="en-US" altLang="en-US" sz="1600" dirty="0" err="1">
                <a:latin typeface="Arial" panose="020B0604020202020204" pitchFamily="34" charset="0"/>
                <a:cs typeface="Arial" panose="020B0604020202020204" pitchFamily="34" charset="0"/>
              </a:rPr>
              <a:t>clfit.predict</a:t>
            </a:r>
            <a:r>
              <a:rPr lang="en-US" altLang="en-US" sz="1600" dirty="0">
                <a:latin typeface="Arial" panose="020B0604020202020204" pitchFamily="34" charset="0"/>
                <a:cs typeface="Arial" panose="020B0604020202020204" pitchFamily="34" charset="0"/>
              </a:rPr>
              <a:t>([[1., 0.1], [0.2, 0.4]])</a:t>
            </a:r>
          </a:p>
          <a:p>
            <a:r>
              <a:rPr lang="en-US" altLang="en-US" sz="1600" dirty="0">
                <a:latin typeface="Arial" panose="020B0604020202020204" pitchFamily="34" charset="0"/>
                <a:cs typeface="Arial" panose="020B0604020202020204" pitchFamily="34" charset="0"/>
              </a:rPr>
              <a:t>print(res)</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Output : [1, 0]</a:t>
            </a: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383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a:t>Perceptron: Example 3</a:t>
            </a:r>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25</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133600" y="822325"/>
            <a:ext cx="7467600" cy="575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Python code</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#1  - bomber</a:t>
            </a:r>
          </a:p>
          <a:p>
            <a:r>
              <a:rPr lang="en-US" altLang="en-US" sz="1600" dirty="0">
                <a:latin typeface="Arial" panose="020B0604020202020204" pitchFamily="34" charset="0"/>
                <a:cs typeface="Arial" panose="020B0604020202020204" pitchFamily="34" charset="0"/>
              </a:rPr>
              <a:t>#0 -  fighter</a:t>
            </a:r>
          </a:p>
          <a:p>
            <a:r>
              <a:rPr lang="en-US" altLang="en-US" sz="1600" dirty="0">
                <a:latin typeface="Arial" panose="020B0604020202020204" pitchFamily="34" charset="0"/>
                <a:cs typeface="Arial" panose="020B0604020202020204" pitchFamily="34" charset="0"/>
              </a:rPr>
              <a:t>from </a:t>
            </a:r>
            <a:r>
              <a:rPr lang="en-US" altLang="en-US" sz="1600" dirty="0" err="1">
                <a:latin typeface="Arial" panose="020B0604020202020204" pitchFamily="34" charset="0"/>
                <a:cs typeface="Arial" panose="020B0604020202020204" pitchFamily="34" charset="0"/>
              </a:rPr>
              <a:t>sklearn.neural_network</a:t>
            </a:r>
            <a:r>
              <a:rPr lang="en-US" altLang="en-US" sz="1600" dirty="0">
                <a:latin typeface="Arial" panose="020B0604020202020204" pitchFamily="34" charset="0"/>
                <a:cs typeface="Arial" panose="020B0604020202020204" pitchFamily="34" charset="0"/>
              </a:rPr>
              <a:t> import </a:t>
            </a:r>
            <a:r>
              <a:rPr lang="en-US" altLang="en-US" sz="1600" dirty="0" err="1">
                <a:latin typeface="Arial" panose="020B0604020202020204" pitchFamily="34" charset="0"/>
                <a:cs typeface="Arial" panose="020B0604020202020204" pitchFamily="34" charset="0"/>
              </a:rPr>
              <a:t>MLPClassifier</a:t>
            </a:r>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#input data</a:t>
            </a:r>
          </a:p>
          <a:p>
            <a:r>
              <a:rPr lang="en-US" altLang="en-US" sz="1600" dirty="0">
                <a:latin typeface="Arial" panose="020B0604020202020204" pitchFamily="34" charset="0"/>
                <a:cs typeface="Arial" panose="020B0604020202020204" pitchFamily="34" charset="0"/>
              </a:rPr>
              <a:t>X = [[1.0, 0.1], [2., 0.2], [0.1, 0.3], [2., 0.3], [0.2, 0.4], [3., 0.4],[0.1, 0.5], [1.5, 0.5], [0.5, 0.6], [1.6, 0.7]]</a:t>
            </a:r>
          </a:p>
          <a:p>
            <a:r>
              <a:rPr lang="en-US" altLang="en-US" sz="1600" dirty="0">
                <a:latin typeface="Arial" panose="020B0604020202020204" pitchFamily="34" charset="0"/>
                <a:cs typeface="Arial" panose="020B0604020202020204" pitchFamily="34" charset="0"/>
              </a:rPr>
              <a:t>y = [1, 1,0,1,0,1,0,1,0,0]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#calling </a:t>
            </a:r>
            <a:r>
              <a:rPr lang="en-US" altLang="en-US" sz="1600" dirty="0" err="1">
                <a:latin typeface="Arial" panose="020B0604020202020204" pitchFamily="34" charset="0"/>
                <a:cs typeface="Arial" panose="020B0604020202020204" pitchFamily="34" charset="0"/>
              </a:rPr>
              <a:t>scikit</a:t>
            </a:r>
            <a:r>
              <a:rPr lang="en-US" altLang="en-US" sz="1600" dirty="0">
                <a:latin typeface="Arial" panose="020B0604020202020204" pitchFamily="34" charset="0"/>
                <a:cs typeface="Arial" panose="020B0604020202020204" pitchFamily="34" charset="0"/>
              </a:rPr>
              <a:t> learn Multi Layer Perceptron (MLP) Classifier</a:t>
            </a:r>
          </a:p>
          <a:p>
            <a:r>
              <a:rPr lang="en-US" altLang="en-US" sz="1600" dirty="0" err="1">
                <a:latin typeface="Arial" panose="020B0604020202020204" pitchFamily="34" charset="0"/>
                <a:cs typeface="Arial" panose="020B0604020202020204" pitchFamily="34" charset="0"/>
              </a:rPr>
              <a:t>clf</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MLPClassifier</a:t>
            </a:r>
            <a:r>
              <a:rPr lang="en-US" altLang="en-US" sz="1600" dirty="0">
                <a:latin typeface="Arial" panose="020B0604020202020204" pitchFamily="34" charset="0"/>
                <a:cs typeface="Arial" panose="020B0604020202020204" pitchFamily="34" charset="0"/>
              </a:rPr>
              <a:t>(solver='</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alpha=1e-5, </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=(5, 2),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=1)</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#train a classifier</a:t>
            </a:r>
          </a:p>
          <a:p>
            <a:r>
              <a:rPr lang="en-US" altLang="en-US" sz="1600" dirty="0" err="1">
                <a:latin typeface="Arial" panose="020B0604020202020204" pitchFamily="34" charset="0"/>
                <a:cs typeface="Arial" panose="020B0604020202020204" pitchFamily="34" charset="0"/>
              </a:rPr>
              <a:t>clfit</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clf.fit</a:t>
            </a:r>
            <a:r>
              <a:rPr lang="en-US" altLang="en-US" sz="1600" dirty="0">
                <a:latin typeface="Arial" panose="020B0604020202020204" pitchFamily="34" charset="0"/>
                <a:cs typeface="Arial" panose="020B0604020202020204" pitchFamily="34" charset="0"/>
              </a:rPr>
              <a:t>(X, y)</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#make predictions</a:t>
            </a:r>
          </a:p>
          <a:p>
            <a:r>
              <a:rPr lang="en-US" altLang="en-US" sz="1600" dirty="0" err="1">
                <a:latin typeface="Arial" panose="020B0604020202020204" pitchFamily="34" charset="0"/>
                <a:cs typeface="Arial" panose="020B0604020202020204" pitchFamily="34" charset="0"/>
              </a:rPr>
              <a:t>clfit.predict</a:t>
            </a:r>
            <a:r>
              <a:rPr lang="en-US" altLang="en-US" sz="1600" dirty="0">
                <a:latin typeface="Arial" panose="020B0604020202020204" pitchFamily="34" charset="0"/>
                <a:cs typeface="Arial" panose="020B0604020202020204" pitchFamily="34" charset="0"/>
              </a:rPr>
              <a:t>([[1., 0.1], [0.2, 0.4]])  </a:t>
            </a:r>
          </a:p>
          <a:p>
            <a:r>
              <a:rPr lang="en-US" altLang="en-US" sz="1600" b="1" dirty="0">
                <a:latin typeface="Arial" panose="020B0604020202020204" pitchFamily="34" charset="0"/>
                <a:cs typeface="Arial" panose="020B0604020202020204" pitchFamily="34" charset="0"/>
              </a:rPr>
              <a:t>Output : [1, 0]</a:t>
            </a:r>
          </a:p>
          <a:p>
            <a:endParaRPr lang="en-US" altLang="en-US" sz="1600" b="1"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6877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err="1"/>
              <a:t>MLPClassifier</a:t>
            </a:r>
            <a:r>
              <a:rPr lang="en-US" altLang="en-US" sz="2800" b="1" dirty="0"/>
              <a:t> </a:t>
            </a:r>
            <a:r>
              <a:rPr lang="en-US" altLang="en-US" sz="2800" b="1" dirty="0" err="1"/>
              <a:t>Decsription</a:t>
            </a:r>
            <a:endParaRPr lang="en-US" altLang="en-US" sz="2800" b="1" dirty="0"/>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26</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0"/>
            <a:ext cx="75438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sz="1600" b="1" dirty="0">
                <a:latin typeface="Arial" panose="020B0604020202020204" pitchFamily="34" charset="0"/>
                <a:cs typeface="Arial" panose="020B0604020202020204" pitchFamily="34" charset="0"/>
              </a:rPr>
              <a:t>Multi-layer Perceptron classifier.</a:t>
            </a:r>
          </a:p>
          <a:p>
            <a:r>
              <a:rPr lang="en-US" sz="1600" b="1" dirty="0">
                <a:latin typeface="Arial" panose="020B0604020202020204" pitchFamily="34" charset="0"/>
                <a:cs typeface="Arial" panose="020B0604020202020204" pitchFamily="34" charset="0"/>
              </a:rPr>
              <a:t>This model optimizes the log-loss function using LBFGS or stochastic gradient descent.</a:t>
            </a:r>
          </a:p>
          <a:p>
            <a:endParaRPr lang="en-US" altLang="en-US" sz="1600" b="1" dirty="0">
              <a:latin typeface="Arial" panose="020B0604020202020204" pitchFamily="34" charset="0"/>
              <a:cs typeface="Arial" panose="020B0604020202020204" pitchFamily="34" charset="0"/>
            </a:endParaRPr>
          </a:p>
          <a:p>
            <a:r>
              <a:rPr lang="en-US" altLang="en-US" sz="1600" i="1" dirty="0">
                <a:latin typeface="Arial" panose="020B0604020202020204" pitchFamily="34" charset="0"/>
                <a:cs typeface="Arial" panose="020B0604020202020204" pitchFamily="34" charset="0"/>
              </a:rPr>
              <a:t>class </a:t>
            </a:r>
            <a:r>
              <a:rPr lang="en-US" altLang="en-US" sz="1600" dirty="0" err="1">
                <a:latin typeface="Arial" panose="020B0604020202020204" pitchFamily="34" charset="0"/>
                <a:cs typeface="Arial" panose="020B0604020202020204" pitchFamily="34" charset="0"/>
              </a:rPr>
              <a:t>sklearn.neural_network.MLPClassifier</a:t>
            </a:r>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=(100, ), activation=’</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solver=’</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alpha=0.0001, </a:t>
            </a:r>
            <a:r>
              <a:rPr lang="en-US" altLang="en-US" sz="1600" dirty="0" err="1">
                <a:latin typeface="Arial" panose="020B0604020202020204" pitchFamily="34" charset="0"/>
                <a:cs typeface="Arial" panose="020B0604020202020204" pitchFamily="34" charset="0"/>
              </a:rPr>
              <a:t>batch_size</a:t>
            </a:r>
            <a:r>
              <a:rPr lang="en-US" altLang="en-US" sz="1600" dirty="0">
                <a:latin typeface="Arial" panose="020B0604020202020204" pitchFamily="34" charset="0"/>
                <a:cs typeface="Arial" panose="020B0604020202020204" pitchFamily="34" charset="0"/>
              </a:rPr>
              <a:t>=’auto’, </a:t>
            </a:r>
            <a:r>
              <a:rPr lang="en-US" altLang="en-US" sz="1600" dirty="0" err="1">
                <a:latin typeface="Arial" panose="020B0604020202020204" pitchFamily="34" charset="0"/>
                <a:cs typeface="Arial" panose="020B0604020202020204" pitchFamily="34" charset="0"/>
              </a:rPr>
              <a:t>learning_rate</a:t>
            </a:r>
            <a:r>
              <a:rPr lang="en-US" altLang="en-US" sz="1600" dirty="0">
                <a:latin typeface="Arial" panose="020B0604020202020204" pitchFamily="34" charset="0"/>
                <a:cs typeface="Arial" panose="020B0604020202020204" pitchFamily="34" charset="0"/>
              </a:rPr>
              <a:t>=’constant’, </a:t>
            </a:r>
            <a:r>
              <a:rPr lang="en-US" altLang="en-US" sz="1600" dirty="0" err="1">
                <a:latin typeface="Arial" panose="020B0604020202020204" pitchFamily="34" charset="0"/>
                <a:cs typeface="Arial" panose="020B0604020202020204" pitchFamily="34" charset="0"/>
              </a:rPr>
              <a:t>learning_rate_init</a:t>
            </a:r>
            <a:r>
              <a:rPr lang="en-US" altLang="en-US" sz="1600" dirty="0">
                <a:latin typeface="Arial" panose="020B0604020202020204" pitchFamily="34" charset="0"/>
                <a:cs typeface="Arial" panose="020B0604020202020204" pitchFamily="34" charset="0"/>
              </a:rPr>
              <a:t>=0.001, </a:t>
            </a:r>
            <a:r>
              <a:rPr lang="en-US" altLang="en-US" sz="1600" dirty="0" err="1">
                <a:latin typeface="Arial" panose="020B0604020202020204" pitchFamily="34" charset="0"/>
                <a:cs typeface="Arial" panose="020B0604020202020204" pitchFamily="34" charset="0"/>
              </a:rPr>
              <a:t>power_t</a:t>
            </a:r>
            <a:r>
              <a:rPr lang="en-US" altLang="en-US" sz="1600" dirty="0">
                <a:latin typeface="Arial" panose="020B0604020202020204" pitchFamily="34" charset="0"/>
                <a:cs typeface="Arial" panose="020B0604020202020204" pitchFamily="34" charset="0"/>
              </a:rPr>
              <a:t>=0.5, </a:t>
            </a:r>
            <a:r>
              <a:rPr lang="en-US" altLang="en-US" sz="1600" dirty="0" err="1">
                <a:latin typeface="Arial" panose="020B0604020202020204" pitchFamily="34" charset="0"/>
                <a:cs typeface="Arial" panose="020B0604020202020204" pitchFamily="34" charset="0"/>
              </a:rPr>
              <a:t>max_iter</a:t>
            </a:r>
            <a:r>
              <a:rPr lang="en-US" altLang="en-US" sz="1600" dirty="0">
                <a:latin typeface="Arial" panose="020B0604020202020204" pitchFamily="34" charset="0"/>
                <a:cs typeface="Arial" panose="020B0604020202020204" pitchFamily="34" charset="0"/>
              </a:rPr>
              <a:t>=200, shuffle=True, </a:t>
            </a:r>
            <a:r>
              <a:rPr lang="en-US" altLang="en-US" sz="1600" dirty="0" err="1">
                <a:latin typeface="Arial" panose="020B0604020202020204" pitchFamily="34" charset="0"/>
                <a:cs typeface="Arial" panose="020B0604020202020204" pitchFamily="34" charset="0"/>
              </a:rPr>
              <a:t>random_state</a:t>
            </a:r>
            <a:r>
              <a:rPr lang="en-US" altLang="en-US" sz="1600" dirty="0">
                <a:latin typeface="Arial" panose="020B0604020202020204" pitchFamily="34" charset="0"/>
                <a:cs typeface="Arial" panose="020B0604020202020204" pitchFamily="34" charset="0"/>
              </a:rPr>
              <a:t>=None, </a:t>
            </a:r>
            <a:r>
              <a:rPr lang="en-US" altLang="en-US" sz="1600" dirty="0" err="1">
                <a:latin typeface="Arial" panose="020B0604020202020204" pitchFamily="34" charset="0"/>
                <a:cs typeface="Arial" panose="020B0604020202020204" pitchFamily="34" charset="0"/>
              </a:rPr>
              <a:t>tol</a:t>
            </a:r>
            <a:r>
              <a:rPr lang="en-US" altLang="en-US" sz="1600" dirty="0">
                <a:latin typeface="Arial" panose="020B0604020202020204" pitchFamily="34" charset="0"/>
                <a:cs typeface="Arial" panose="020B0604020202020204" pitchFamily="34" charset="0"/>
              </a:rPr>
              <a:t>=0.0001, verbose=False, </a:t>
            </a:r>
            <a:r>
              <a:rPr lang="en-US" altLang="en-US" sz="1600" dirty="0" err="1">
                <a:latin typeface="Arial" panose="020B0604020202020204" pitchFamily="34" charset="0"/>
                <a:cs typeface="Arial" panose="020B0604020202020204" pitchFamily="34" charset="0"/>
              </a:rPr>
              <a:t>warm_start</a:t>
            </a:r>
            <a:r>
              <a:rPr lang="en-US" altLang="en-US" sz="1600" dirty="0">
                <a:latin typeface="Arial" panose="020B0604020202020204" pitchFamily="34" charset="0"/>
                <a:cs typeface="Arial" panose="020B0604020202020204" pitchFamily="34" charset="0"/>
              </a:rPr>
              <a:t>=False, momentum=0.9, </a:t>
            </a:r>
            <a:r>
              <a:rPr lang="en-US" altLang="en-US" sz="1600" dirty="0" err="1">
                <a:latin typeface="Arial" panose="020B0604020202020204" pitchFamily="34" charset="0"/>
                <a:cs typeface="Arial" panose="020B0604020202020204" pitchFamily="34" charset="0"/>
              </a:rPr>
              <a:t>nesterovs_momentum</a:t>
            </a:r>
            <a:r>
              <a:rPr lang="en-US" altLang="en-US" sz="1600" dirty="0">
                <a:latin typeface="Arial" panose="020B0604020202020204" pitchFamily="34" charset="0"/>
                <a:cs typeface="Arial" panose="020B0604020202020204" pitchFamily="34" charset="0"/>
              </a:rPr>
              <a:t>=True, </a:t>
            </a:r>
            <a:r>
              <a:rPr lang="en-US" altLang="en-US" sz="1600" dirty="0" err="1">
                <a:latin typeface="Arial" panose="020B0604020202020204" pitchFamily="34" charset="0"/>
                <a:cs typeface="Arial" panose="020B0604020202020204" pitchFamily="34" charset="0"/>
              </a:rPr>
              <a:t>early_stopping</a:t>
            </a:r>
            <a:r>
              <a:rPr lang="en-US" altLang="en-US" sz="1600" dirty="0">
                <a:latin typeface="Arial" panose="020B0604020202020204" pitchFamily="34" charset="0"/>
                <a:cs typeface="Arial" panose="020B0604020202020204" pitchFamily="34" charset="0"/>
              </a:rPr>
              <a:t>=False, </a:t>
            </a:r>
            <a:r>
              <a:rPr lang="en-US" altLang="en-US" sz="1600" dirty="0" err="1">
                <a:latin typeface="Arial" panose="020B0604020202020204" pitchFamily="34" charset="0"/>
                <a:cs typeface="Arial" panose="020B0604020202020204" pitchFamily="34" charset="0"/>
              </a:rPr>
              <a:t>validation_fraction</a:t>
            </a:r>
            <a:r>
              <a:rPr lang="en-US" altLang="en-US" sz="1600" dirty="0">
                <a:latin typeface="Arial" panose="020B0604020202020204" pitchFamily="34" charset="0"/>
                <a:cs typeface="Arial" panose="020B0604020202020204" pitchFamily="34" charset="0"/>
              </a:rPr>
              <a:t>=0.1, beta_1=0.9, beta_2=0.999, epsilon=1e-08, </a:t>
            </a:r>
            <a:r>
              <a:rPr lang="en-US" altLang="en-US" sz="1600" dirty="0" err="1">
                <a:latin typeface="Arial" panose="020B0604020202020204" pitchFamily="34" charset="0"/>
                <a:cs typeface="Arial" panose="020B0604020202020204" pitchFamily="34" charset="0"/>
              </a:rPr>
              <a:t>n_iter_no_change</a:t>
            </a:r>
            <a:r>
              <a:rPr lang="en-US" altLang="en-US" sz="1600" dirty="0">
                <a:latin typeface="Arial" panose="020B0604020202020204" pitchFamily="34" charset="0"/>
                <a:cs typeface="Arial" panose="020B0604020202020204" pitchFamily="34" charset="0"/>
              </a:rPr>
              <a:t>=10)</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Parameters:</a:t>
            </a:r>
          </a:p>
          <a:p>
            <a:r>
              <a:rPr lang="en-US" altLang="en-US" sz="1600" b="1" dirty="0" err="1">
                <a:latin typeface="Arial" panose="020B0604020202020204" pitchFamily="34" charset="0"/>
                <a:cs typeface="Arial" panose="020B0604020202020204" pitchFamily="34" charset="0"/>
              </a:rPr>
              <a:t>hidden_layer_sizes</a:t>
            </a:r>
            <a:r>
              <a:rPr lang="en-US" altLang="en-US" sz="1600" dirty="0">
                <a:latin typeface="Arial" panose="020B0604020202020204" pitchFamily="34" charset="0"/>
                <a:cs typeface="Arial" panose="020B0604020202020204" pitchFamily="34" charset="0"/>
              </a:rPr>
              <a:t> : tuple, length = </a:t>
            </a:r>
            <a:r>
              <a:rPr lang="en-US" altLang="en-US" sz="1600" dirty="0" err="1">
                <a:latin typeface="Arial" panose="020B0604020202020204" pitchFamily="34" charset="0"/>
                <a:cs typeface="Arial" panose="020B0604020202020204" pitchFamily="34" charset="0"/>
              </a:rPr>
              <a:t>n_layers</a:t>
            </a:r>
            <a:r>
              <a:rPr lang="en-US" altLang="en-US" sz="1600" dirty="0">
                <a:latin typeface="Arial" panose="020B0604020202020204" pitchFamily="34" charset="0"/>
                <a:cs typeface="Arial" panose="020B0604020202020204" pitchFamily="34" charset="0"/>
              </a:rPr>
              <a:t> - 2, default (100,)</a:t>
            </a:r>
          </a:p>
          <a:p>
            <a:r>
              <a:rPr lang="en-US" altLang="en-US" sz="1600" dirty="0">
                <a:latin typeface="Arial" panose="020B0604020202020204" pitchFamily="34" charset="0"/>
                <a:cs typeface="Arial" panose="020B0604020202020204" pitchFamily="34" charset="0"/>
              </a:rPr>
              <a:t>The </a:t>
            </a:r>
            <a:r>
              <a:rPr lang="en-US" altLang="en-US" sz="1600" dirty="0" err="1">
                <a:latin typeface="Arial" panose="020B0604020202020204" pitchFamily="34" charset="0"/>
                <a:cs typeface="Arial" panose="020B0604020202020204" pitchFamily="34" charset="0"/>
              </a:rPr>
              <a:t>ith</a:t>
            </a:r>
            <a:r>
              <a:rPr lang="en-US" altLang="en-US" sz="1600" dirty="0">
                <a:latin typeface="Arial" panose="020B0604020202020204" pitchFamily="34" charset="0"/>
                <a:cs typeface="Arial" panose="020B0604020202020204" pitchFamily="34" charset="0"/>
              </a:rPr>
              <a:t> element represents the number of neurons in the </a:t>
            </a:r>
            <a:r>
              <a:rPr lang="en-US" altLang="en-US" sz="1600" dirty="0" err="1">
                <a:latin typeface="Arial" panose="020B0604020202020204" pitchFamily="34" charset="0"/>
                <a:cs typeface="Arial" panose="020B0604020202020204" pitchFamily="34" charset="0"/>
              </a:rPr>
              <a:t>ith</a:t>
            </a:r>
            <a:r>
              <a:rPr lang="en-US" altLang="en-US" sz="1600" dirty="0">
                <a:latin typeface="Arial" panose="020B0604020202020204" pitchFamily="34" charset="0"/>
                <a:cs typeface="Arial" panose="020B0604020202020204" pitchFamily="34" charset="0"/>
              </a:rPr>
              <a:t> hidden layer.</a:t>
            </a:r>
          </a:p>
          <a:p>
            <a:r>
              <a:rPr lang="en-US" altLang="en-US" sz="1600" b="1" dirty="0">
                <a:latin typeface="Arial" panose="020B0604020202020204" pitchFamily="34" charset="0"/>
                <a:cs typeface="Arial" panose="020B0604020202020204" pitchFamily="34" charset="0"/>
              </a:rPr>
              <a:t>activation</a:t>
            </a:r>
            <a:r>
              <a:rPr lang="en-US" altLang="en-US" sz="1600" dirty="0">
                <a:latin typeface="Arial" panose="020B0604020202020204" pitchFamily="34" charset="0"/>
                <a:cs typeface="Arial" panose="020B0604020202020204" pitchFamily="34" charset="0"/>
              </a:rPr>
              <a:t> : {‘identity’, ‘logistic’, ‘tanh’, ‘</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default ‘</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a:t>
            </a:r>
          </a:p>
          <a:p>
            <a:r>
              <a:rPr lang="en-US" altLang="en-US" sz="1600" dirty="0">
                <a:latin typeface="Arial" panose="020B0604020202020204" pitchFamily="34" charset="0"/>
                <a:cs typeface="Arial" panose="020B0604020202020204" pitchFamily="34" charset="0"/>
              </a:rPr>
              <a:t>Activation function for the hidden layer.</a:t>
            </a:r>
          </a:p>
          <a:p>
            <a:r>
              <a:rPr lang="en-US" altLang="en-US" sz="1600" dirty="0">
                <a:latin typeface="Arial" panose="020B0604020202020204" pitchFamily="34" charset="0"/>
                <a:cs typeface="Arial" panose="020B0604020202020204" pitchFamily="34" charset="0"/>
              </a:rPr>
              <a:t>•‘identity’, no-op activation, useful to implement linear bottleneck, returns f(x) = x</a:t>
            </a:r>
          </a:p>
          <a:p>
            <a:r>
              <a:rPr lang="en-US" altLang="en-US" sz="1600" dirty="0">
                <a:latin typeface="Arial" panose="020B0604020202020204" pitchFamily="34" charset="0"/>
                <a:cs typeface="Arial" panose="020B0604020202020204" pitchFamily="34" charset="0"/>
              </a:rPr>
              <a:t>•‘logistic’, the logistic sigmoid function, returns f(x) = 1 / (1 + exp(-x)).</a:t>
            </a:r>
          </a:p>
          <a:p>
            <a:r>
              <a:rPr lang="en-US" altLang="en-US" sz="1600" dirty="0">
                <a:latin typeface="Arial" panose="020B0604020202020204" pitchFamily="34" charset="0"/>
                <a:cs typeface="Arial" panose="020B0604020202020204" pitchFamily="34" charset="0"/>
              </a:rPr>
              <a:t>•‘tanh’, the hyperbolic tan function, returns f(x) = tanh(x).</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relu</a:t>
            </a:r>
            <a:r>
              <a:rPr lang="en-US" altLang="en-US" sz="1600" dirty="0">
                <a:latin typeface="Arial" panose="020B0604020202020204" pitchFamily="34" charset="0"/>
                <a:cs typeface="Arial" panose="020B0604020202020204" pitchFamily="34" charset="0"/>
              </a:rPr>
              <a:t>’, the rectified linear unit function, returns f(x) = max(0, x)</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0774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743200" y="228601"/>
            <a:ext cx="7391400" cy="449263"/>
          </a:xfrm>
        </p:spPr>
        <p:txBody>
          <a:bodyPr>
            <a:noAutofit/>
          </a:bodyPr>
          <a:lstStyle/>
          <a:p>
            <a:r>
              <a:rPr lang="en-US" altLang="en-US" sz="2800" b="1" dirty="0" err="1">
                <a:cs typeface="Arial" panose="020B0604020202020204" pitchFamily="34" charset="0"/>
              </a:rPr>
              <a:t>MLPClassifier</a:t>
            </a:r>
            <a:r>
              <a:rPr lang="en-US" altLang="en-US" sz="2800" b="1" dirty="0">
                <a:cs typeface="Arial" panose="020B0604020202020204" pitchFamily="34" charset="0"/>
              </a:rPr>
              <a:t> Description</a:t>
            </a:r>
            <a:endParaRPr lang="en-US" altLang="en-US" sz="2800" b="1" dirty="0"/>
          </a:p>
        </p:txBody>
      </p:sp>
      <p:sp>
        <p:nvSpPr>
          <p:cNvPr id="4099" name="Content Placeholder 2"/>
          <p:cNvSpPr>
            <a:spLocks noGrp="1"/>
          </p:cNvSpPr>
          <p:nvPr>
            <p:ph idx="1"/>
          </p:nvPr>
        </p:nvSpPr>
        <p:spPr>
          <a:xfrm>
            <a:off x="2438401" y="1066800"/>
            <a:ext cx="7546975" cy="5410200"/>
          </a:xfrm>
        </p:spPr>
        <p:txBody>
          <a:bodyPr/>
          <a:lstStyle/>
          <a:p>
            <a:pPr marL="0" indent="0">
              <a:buNone/>
              <a:defRPr/>
            </a:pPr>
            <a:r>
              <a:rPr lang="en-US" altLang="en-US" sz="900" dirty="0"/>
              <a:t>       </a:t>
            </a:r>
          </a:p>
          <a:p>
            <a:pPr>
              <a:defRPr/>
            </a:pPr>
            <a:endParaRPr lang="en-US" altLang="en-US" sz="900" dirty="0"/>
          </a:p>
          <a:p>
            <a:pPr>
              <a:defRPr/>
            </a:pPr>
            <a:endParaRPr lang="en-US" altLang="en-US" sz="900" dirty="0"/>
          </a:p>
          <a:p>
            <a:pPr>
              <a:defRPr/>
            </a:pPr>
            <a:endParaRPr lang="en-US" altLang="en-US" sz="900" dirty="0"/>
          </a:p>
        </p:txBody>
      </p:sp>
      <p:sp>
        <p:nvSpPr>
          <p:cNvPr id="20484"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F9CB93AA-1E1B-4B2A-B5EF-5D28A0056A58}" type="slidenum">
              <a:rPr lang="en-GB" altLang="en-US" smtClean="0">
                <a:solidFill>
                  <a:schemeClr val="bg2"/>
                </a:solidFill>
              </a:rPr>
              <a:pPr/>
              <a:t>27</a:t>
            </a:fld>
            <a:endParaRPr lang="en-GB" altLang="en-US">
              <a:solidFill>
                <a:schemeClr val="bg2"/>
              </a:solidFill>
            </a:endParaRPr>
          </a:p>
        </p:txBody>
      </p:sp>
      <p:sp>
        <p:nvSpPr>
          <p:cNvPr id="9" name="Rectangle 2">
            <a:extLst>
              <a:ext uri="{FF2B5EF4-FFF2-40B4-BE49-F238E27FC236}">
                <a16:creationId xmlns:a16="http://schemas.microsoft.com/office/drawing/2014/main" id="{225F1890-323C-4907-84EA-1CFEE686881C}"/>
              </a:ext>
            </a:extLst>
          </p:cNvPr>
          <p:cNvSpPr>
            <a:spLocks noChangeArrowheads="1"/>
          </p:cNvSpPr>
          <p:nvPr/>
        </p:nvSpPr>
        <p:spPr bwMode="auto">
          <a:xfrm>
            <a:off x="2057400" y="990601"/>
            <a:ext cx="7543800"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Parameters(cont.):</a:t>
            </a:r>
          </a:p>
          <a:p>
            <a:r>
              <a:rPr lang="en-US" altLang="en-US" sz="1600" b="1" dirty="0">
                <a:latin typeface="Arial" panose="020B0604020202020204" pitchFamily="34" charset="0"/>
                <a:cs typeface="Arial" panose="020B0604020202020204" pitchFamily="34" charset="0"/>
              </a:rPr>
              <a:t>solver</a:t>
            </a:r>
            <a:r>
              <a:rPr lang="en-US" altLang="en-US" sz="1600" dirty="0">
                <a:latin typeface="Arial" panose="020B0604020202020204" pitchFamily="34" charset="0"/>
                <a:cs typeface="Arial" panose="020B0604020202020204" pitchFamily="34" charset="0"/>
              </a:rPr>
              <a:t> : {‘</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sgd</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default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a:t>
            </a:r>
          </a:p>
          <a:p>
            <a:r>
              <a:rPr lang="en-US" altLang="en-US" sz="1600" dirty="0">
                <a:latin typeface="Arial" panose="020B0604020202020204" pitchFamily="34" charset="0"/>
                <a:cs typeface="Arial" panose="020B0604020202020204" pitchFamily="34" charset="0"/>
              </a:rPr>
              <a:t>The solver for weight optimization.</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is an optimizer in the family of quasi-Newton methods.</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sgd</a:t>
            </a:r>
            <a:r>
              <a:rPr lang="en-US" altLang="en-US" sz="1600" dirty="0">
                <a:latin typeface="Arial" panose="020B0604020202020204" pitchFamily="34" charset="0"/>
                <a:cs typeface="Arial" panose="020B0604020202020204" pitchFamily="34" charset="0"/>
              </a:rPr>
              <a:t>’ refers to stochastic gradient descent.</a:t>
            </a:r>
          </a:p>
          <a:p>
            <a:r>
              <a:rPr lang="en-US" altLang="en-US" sz="1600" dirty="0">
                <a:latin typeface="Arial" panose="020B0604020202020204" pitchFamily="34" charset="0"/>
                <a:cs typeface="Arial" panose="020B0604020202020204" pitchFamily="34" charset="0"/>
              </a:rPr>
              <a:t>•‘</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refers to a stochastic gradient-based optimizer proposed by </a:t>
            </a:r>
            <a:r>
              <a:rPr lang="en-US" altLang="en-US" sz="1600" dirty="0" err="1">
                <a:latin typeface="Arial" panose="020B0604020202020204" pitchFamily="34" charset="0"/>
                <a:cs typeface="Arial" panose="020B0604020202020204" pitchFamily="34" charset="0"/>
              </a:rPr>
              <a:t>Kingma</a:t>
            </a:r>
            <a:r>
              <a:rPr lang="en-US" altLang="en-US" sz="1600" dirty="0">
                <a:latin typeface="Arial" panose="020B0604020202020204" pitchFamily="34" charset="0"/>
                <a:cs typeface="Arial" panose="020B0604020202020204" pitchFamily="34" charset="0"/>
              </a:rPr>
              <a:t>, </a:t>
            </a:r>
            <a:r>
              <a:rPr lang="en-US" altLang="en-US" sz="1600" dirty="0" err="1">
                <a:latin typeface="Arial" panose="020B0604020202020204" pitchFamily="34" charset="0"/>
                <a:cs typeface="Arial" panose="020B0604020202020204" pitchFamily="34" charset="0"/>
              </a:rPr>
              <a:t>Diederik</a:t>
            </a:r>
            <a:r>
              <a:rPr lang="en-US" altLang="en-US" sz="1600" dirty="0">
                <a:latin typeface="Arial" panose="020B0604020202020204" pitchFamily="34" charset="0"/>
                <a:cs typeface="Arial" panose="020B0604020202020204" pitchFamily="34" charset="0"/>
              </a:rPr>
              <a:t>, and Jimmy Ba</a:t>
            </a:r>
          </a:p>
          <a:p>
            <a:endParaRPr lang="en-US" altLang="en-US" sz="1600" dirty="0">
              <a:latin typeface="Arial" panose="020B0604020202020204" pitchFamily="34" charset="0"/>
              <a:cs typeface="Arial" panose="020B0604020202020204" pitchFamily="34" charset="0"/>
            </a:endParaRPr>
          </a:p>
          <a:p>
            <a:r>
              <a:rPr lang="en-US" altLang="en-US" sz="1600" dirty="0">
                <a:latin typeface="Arial" panose="020B0604020202020204" pitchFamily="34" charset="0"/>
                <a:cs typeface="Arial" panose="020B0604020202020204" pitchFamily="34" charset="0"/>
              </a:rPr>
              <a:t>Note: The default solver ‘</a:t>
            </a:r>
            <a:r>
              <a:rPr lang="en-US" altLang="en-US" sz="1600" dirty="0" err="1">
                <a:latin typeface="Arial" panose="020B0604020202020204" pitchFamily="34" charset="0"/>
                <a:cs typeface="Arial" panose="020B0604020202020204" pitchFamily="34" charset="0"/>
              </a:rPr>
              <a:t>adam</a:t>
            </a:r>
            <a:r>
              <a:rPr lang="en-US" altLang="en-US" sz="1600" dirty="0">
                <a:latin typeface="Arial" panose="020B0604020202020204" pitchFamily="34" charset="0"/>
                <a:cs typeface="Arial" panose="020B0604020202020204" pitchFamily="34" charset="0"/>
              </a:rPr>
              <a:t>’ works pretty well on relatively large datasets (with thousands of training samples or more) in terms of both training time and validation score. For small datasets, however, ‘</a:t>
            </a:r>
            <a:r>
              <a:rPr lang="en-US" altLang="en-US" sz="1600" dirty="0" err="1">
                <a:latin typeface="Arial" panose="020B0604020202020204" pitchFamily="34" charset="0"/>
                <a:cs typeface="Arial" panose="020B0604020202020204" pitchFamily="34" charset="0"/>
              </a:rPr>
              <a:t>lbfgs</a:t>
            </a:r>
            <a:r>
              <a:rPr lang="en-US" altLang="en-US" sz="1600" dirty="0">
                <a:latin typeface="Arial" panose="020B0604020202020204" pitchFamily="34" charset="0"/>
                <a:cs typeface="Arial" panose="020B0604020202020204" pitchFamily="34" charset="0"/>
              </a:rPr>
              <a:t>’ can converge faster and perform better.</a:t>
            </a:r>
          </a:p>
          <a:p>
            <a:r>
              <a:rPr lang="en-US" altLang="en-US" sz="1600" b="1" dirty="0">
                <a:latin typeface="Arial" panose="020B0604020202020204" pitchFamily="34" charset="0"/>
                <a:cs typeface="Arial" panose="020B0604020202020204" pitchFamily="34" charset="0"/>
              </a:rPr>
              <a:t>alpha</a:t>
            </a:r>
            <a:r>
              <a:rPr lang="en-US" altLang="en-US" sz="1600" dirty="0">
                <a:latin typeface="Arial" panose="020B0604020202020204" pitchFamily="34" charset="0"/>
                <a:cs typeface="Arial" panose="020B0604020202020204" pitchFamily="34" charset="0"/>
              </a:rPr>
              <a:t> : float, optional, default 0.0001</a:t>
            </a:r>
          </a:p>
          <a:p>
            <a:r>
              <a:rPr lang="en-US" altLang="en-US" sz="1600" dirty="0">
                <a:latin typeface="Arial" panose="020B0604020202020204" pitchFamily="34" charset="0"/>
                <a:cs typeface="Arial" panose="020B0604020202020204" pitchFamily="34" charset="0"/>
              </a:rPr>
              <a:t>L2 penalty (regularization term) parameter.</a:t>
            </a:r>
          </a:p>
          <a:p>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3805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2"/>
            <a:ext cx="8610600" cy="365125"/>
          </a:xfrm>
        </p:spPr>
        <p:txBody>
          <a:bodyPr>
            <a:noAutofit/>
          </a:bodyPr>
          <a:lstStyle/>
          <a:p>
            <a:r>
              <a:rPr lang="en-US" altLang="en-US" sz="2800" b="1" dirty="0">
                <a:cs typeface="Arial" panose="020B0604020202020204" pitchFamily="34" charset="0"/>
              </a:rPr>
              <a:t>Example 4:Multi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28</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8A03009-8846-46FF-A5A8-FD3B097F53D4}"/>
                  </a:ext>
                </a:extLst>
              </p:cNvPr>
              <p:cNvSpPr/>
              <p:nvPr/>
            </p:nvSpPr>
            <p:spPr>
              <a:xfrm>
                <a:off x="2590800" y="1082675"/>
                <a:ext cx="7010400" cy="4545860"/>
              </a:xfrm>
              <a:prstGeom prst="rect">
                <a:avLst/>
              </a:prstGeom>
            </p:spPr>
            <p:txBody>
              <a:bodyPr wrap="square">
                <a:spAutoFit/>
              </a:bodyPr>
              <a:lstStyle/>
              <a:p>
                <a:r>
                  <a:rPr lang="en-US" sz="2000" dirty="0">
                    <a:latin typeface="Arial" panose="020B0604020202020204" pitchFamily="34" charset="0"/>
                    <a:ea typeface="Times New Roman" panose="02020603050405020304" pitchFamily="18" charset="0"/>
                    <a:cs typeface="Arial" panose="020B0604020202020204" pitchFamily="34" charset="0"/>
                  </a:rPr>
                  <a:t>Let us assume we have n observations of input X and output Y vectors </a:t>
                </a:r>
              </a:p>
              <a:p>
                <a:r>
                  <a:rPr lang="en-US" sz="2000" dirty="0">
                    <a:latin typeface="Arial" panose="020B0604020202020204" pitchFamily="34" charset="0"/>
                    <a:ea typeface="Times New Roman" panose="02020603050405020304" pitchFamily="18" charset="0"/>
                    <a:cs typeface="Arial" panose="020B0604020202020204" pitchFamily="34" charset="0"/>
                  </a:rPr>
                  <a:t>Vector X has 3 coordinates:</a:t>
                </a:r>
              </a:p>
              <a:p>
                <a:r>
                  <a:rPr lang="en-US" sz="2000" dirty="0">
                    <a:latin typeface="Arial" panose="020B0604020202020204" pitchFamily="34" charset="0"/>
                    <a:ea typeface="Times New Roman" panose="02020603050405020304" pitchFamily="18" charset="0"/>
                    <a:cs typeface="Arial" panose="020B0604020202020204" pitchFamily="34" charset="0"/>
                  </a:rPr>
                  <a:t>X =</a:t>
                </a:r>
                <a14:m>
                  <m:oMath xmlns:m="http://schemas.openxmlformats.org/officeDocument/2006/math">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m:t>
                        </m:r>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𝟏</m:t>
                        </m:r>
                        <m:r>
                          <a:rPr lang="en-US" sz="2000" b="1" i="1">
                            <a:latin typeface="Cambria Math" panose="02040503050406030204" pitchFamily="18" charset="0"/>
                            <a:ea typeface="Times New Roman" panose="02020603050405020304" pitchFamily="18" charset="0"/>
                            <a:cs typeface="Calibri" panose="020F0502020204030204" pitchFamily="34" charset="0"/>
                          </a:rPr>
                          <m:t>,</m:t>
                        </m:r>
                      </m:sub>
                    </m:sSub>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𝟐</m:t>
                        </m:r>
                      </m:sub>
                    </m:sSub>
                    <m:r>
                      <a:rPr lang="en-US" sz="2000" b="1" i="1">
                        <a:latin typeface="Cambria Math" panose="02040503050406030204" pitchFamily="18" charset="0"/>
                        <a:ea typeface="Times New Roman" panose="02020603050405020304" pitchFamily="18" charset="0"/>
                        <a:cs typeface="Calibri" panose="020F0502020204030204" pitchFamily="34" charset="0"/>
                      </a:rPr>
                      <m:t>,</m:t>
                    </m:r>
                    <m:sSub>
                      <m:sSubPr>
                        <m:ctrlPr>
                          <a:rPr lang="en-US" sz="2000" b="1" i="1">
                            <a:latin typeface="Cambria Math" panose="02040503050406030204" pitchFamily="18" charset="0"/>
                            <a:ea typeface="Times New Roman" panose="02020603050405020304" pitchFamily="18" charset="0"/>
                            <a:cs typeface="Calibri" panose="020F0502020204030204" pitchFamily="34" charset="0"/>
                          </a:rPr>
                        </m:ctrlPr>
                      </m:sSubPr>
                      <m:e>
                        <m:r>
                          <a:rPr lang="en-US" sz="2000" b="1" i="1">
                            <a:latin typeface="Cambria Math" panose="02040503050406030204" pitchFamily="18" charset="0"/>
                            <a:ea typeface="Times New Roman" panose="02020603050405020304" pitchFamily="18" charset="0"/>
                            <a:cs typeface="Calibri" panose="020F0502020204030204" pitchFamily="34" charset="0"/>
                          </a:rPr>
                          <m:t>𝒙</m:t>
                        </m:r>
                      </m:e>
                      <m:sub>
                        <m:r>
                          <a:rPr lang="en-US" sz="2000" b="1" i="1">
                            <a:latin typeface="Cambria Math" panose="02040503050406030204" pitchFamily="18" charset="0"/>
                            <a:ea typeface="Times New Roman" panose="02020603050405020304" pitchFamily="18" charset="0"/>
                            <a:cs typeface="Calibri" panose="020F0502020204030204" pitchFamily="34" charset="0"/>
                          </a:rPr>
                          <m:t>𝟑</m:t>
                        </m:r>
                      </m:sub>
                    </m:sSub>
                    <m:r>
                      <a:rPr lang="en-US" sz="2000" b="1" i="1">
                        <a:latin typeface="Cambria Math" panose="02040503050406030204" pitchFamily="18" charset="0"/>
                        <a:ea typeface="Times New Roman" panose="02020603050405020304" pitchFamily="18" charset="0"/>
                        <a:cs typeface="Calibri" panose="020F0502020204030204" pitchFamily="34" charset="0"/>
                      </a:rPr>
                      <m:t>)</m:t>
                    </m:r>
                  </m:oMath>
                </a14:m>
                <a:r>
                  <a:rPr lang="en-US" sz="2000" b="1" dirty="0">
                    <a:latin typeface="Arial" panose="020B0604020202020204" pitchFamily="34" charset="0"/>
                    <a:ea typeface="Times New Roman" panose="02020603050405020304" pitchFamily="18" charset="0"/>
                    <a:cs typeface="Arial" panose="020B0604020202020204" pitchFamily="34" charset="0"/>
                  </a:rPr>
                  <a:t>.</a:t>
                </a:r>
                <a:endParaRPr lang="en-US" sz="2000" dirty="0">
                  <a:latin typeface="Arial" panose="020B0604020202020204" pitchFamily="34" charset="0"/>
                  <a:ea typeface="Times New Roman" panose="02020603050405020304" pitchFamily="18" charset="0"/>
                  <a:cs typeface="Arial" panose="020B0604020202020204" pitchFamily="34" charset="0"/>
                </a:endParaRPr>
              </a:p>
              <a:p>
                <a:r>
                  <a:rPr lang="en-US" sz="2000" b="1" dirty="0">
                    <a:latin typeface="Arial" panose="020B0604020202020204" pitchFamily="34" charset="0"/>
                    <a:ea typeface="Times New Roman" panose="02020603050405020304" pitchFamily="18" charset="0"/>
                    <a:cs typeface="Arial" panose="020B0604020202020204" pitchFamily="34" charset="0"/>
                  </a:rPr>
                  <a:t>Let us build a neural network with 3 hidden layers which we will train to recognize Y given X.</a:t>
                </a:r>
                <a:endParaRPr lang="en-US" sz="2000" dirty="0">
                  <a:latin typeface="Arial" panose="020B0604020202020204" pitchFamily="34" charset="0"/>
                  <a:ea typeface="Times New Roman" panose="02020603050405020304" pitchFamily="18" charset="0"/>
                  <a:cs typeface="Arial" panose="020B0604020202020204" pitchFamily="34" charset="0"/>
                </a:endParaRPr>
              </a:p>
              <a:p>
                <a:r>
                  <a:rPr lang="en-US" sz="2000" dirty="0">
                    <a:latin typeface="Arial" panose="020B0604020202020204" pitchFamily="34" charset="0"/>
                    <a:ea typeface="Times New Roman" panose="02020603050405020304" pitchFamily="18" charset="0"/>
                    <a:cs typeface="Arial" panose="020B0604020202020204" pitchFamily="34" charset="0"/>
                  </a:rPr>
                  <a:t>Let us assume activation function on each layer is an identity function  f(x)=x</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𝑖𝑗</m:t>
                        </m:r>
                      </m:sub>
                      <m:sup>
                        <m:r>
                          <a:rPr lang="en-US" sz="2000" i="1">
                            <a:latin typeface="Cambria Math" panose="02040503050406030204" pitchFamily="18" charset="0"/>
                            <a:ea typeface="Times New Roman" panose="02020603050405020304" pitchFamily="18" charset="0"/>
                            <a:cs typeface="Calibri" panose="020F0502020204030204" pitchFamily="34" charset="0"/>
                          </a:rPr>
                          <m:t>𝑘</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layer (k-1) to neuron j on layer k</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𝑖</m:t>
                        </m:r>
                      </m:sub>
                      <m:sup>
                        <m:r>
                          <a:rPr lang="en-US" sz="2000"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input to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layer 1</a:t>
                </a:r>
              </a:p>
              <a:p>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𝑤</m:t>
                        </m:r>
                      </m:e>
                      <m:sub>
                        <m:r>
                          <a:rPr lang="en-US" sz="2000" i="1">
                            <a:latin typeface="Cambria Math" panose="02040503050406030204" pitchFamily="18" charset="0"/>
                            <a:ea typeface="Times New Roman" panose="02020603050405020304" pitchFamily="18" charset="0"/>
                            <a:cs typeface="Calibri" panose="020F0502020204030204" pitchFamily="34" charset="0"/>
                          </a:rPr>
                          <m:t>𝑗</m:t>
                        </m:r>
                      </m:sub>
                      <m:sup>
                        <m:r>
                          <a:rPr lang="en-US" sz="2000"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sz="2000" dirty="0">
                    <a:latin typeface="Arial" panose="020B0604020202020204" pitchFamily="34" charset="0"/>
                    <a:ea typeface="Times New Roman" panose="02020603050405020304" pitchFamily="18" charset="0"/>
                    <a:cs typeface="Arial" panose="020B0604020202020204" pitchFamily="34" charset="0"/>
                  </a:rPr>
                  <a:t> – weight of the edge connecting neuron </a:t>
                </a:r>
                <a:r>
                  <a:rPr lang="en-US" sz="2000" dirty="0" err="1">
                    <a:latin typeface="Arial" panose="020B0604020202020204" pitchFamily="34" charset="0"/>
                    <a:ea typeface="Times New Roman" panose="02020603050405020304" pitchFamily="18" charset="0"/>
                    <a:cs typeface="Arial" panose="020B0604020202020204" pitchFamily="34" charset="0"/>
                  </a:rPr>
                  <a:t>i</a:t>
                </a:r>
                <a:r>
                  <a:rPr lang="en-US" sz="2000" dirty="0">
                    <a:latin typeface="Arial" panose="020B0604020202020204" pitchFamily="34" charset="0"/>
                    <a:ea typeface="Times New Roman" panose="02020603050405020304" pitchFamily="18" charset="0"/>
                    <a:cs typeface="Arial" panose="020B0604020202020204" pitchFamily="34" charset="0"/>
                  </a:rPr>
                  <a:t> on hidden layer 3 to the output</a:t>
                </a:r>
              </a:p>
            </p:txBody>
          </p:sp>
        </mc:Choice>
        <mc:Fallback xmlns="">
          <p:sp>
            <p:nvSpPr>
              <p:cNvPr id="2" name="Rectangle 1">
                <a:extLst>
                  <a:ext uri="{FF2B5EF4-FFF2-40B4-BE49-F238E27FC236}">
                    <a16:creationId xmlns:a16="http://schemas.microsoft.com/office/drawing/2014/main" id="{48A03009-8846-46FF-A5A8-FD3B097F53D4}"/>
                  </a:ext>
                </a:extLst>
              </p:cNvPr>
              <p:cNvSpPr>
                <a:spLocks noRot="1" noChangeAspect="1" noMove="1" noResize="1" noEditPoints="1" noAdjustHandles="1" noChangeArrowheads="1" noChangeShapeType="1" noTextEdit="1"/>
              </p:cNvSpPr>
              <p:nvPr/>
            </p:nvSpPr>
            <p:spPr>
              <a:xfrm>
                <a:off x="2590800" y="1082675"/>
                <a:ext cx="7010400" cy="4545860"/>
              </a:xfrm>
              <a:prstGeom prst="rect">
                <a:avLst/>
              </a:prstGeom>
              <a:blipFill>
                <a:blip r:embed="rId2"/>
                <a:stretch>
                  <a:fillRect l="-870" t="-671" r="-1652" b="-1611"/>
                </a:stretch>
              </a:blipFill>
            </p:spPr>
            <p:txBody>
              <a:bodyPr/>
              <a:lstStyle/>
              <a:p>
                <a:r>
                  <a:rPr lang="en-US">
                    <a:noFill/>
                  </a:rPr>
                  <a:t> </a:t>
                </a:r>
              </a:p>
            </p:txBody>
          </p:sp>
        </mc:Fallback>
      </mc:AlternateContent>
    </p:spTree>
    <p:extLst>
      <p:ext uri="{BB962C8B-B14F-4D97-AF65-F5344CB8AC3E}">
        <p14:creationId xmlns:p14="http://schemas.microsoft.com/office/powerpoint/2010/main" val="1510445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2"/>
            <a:ext cx="8610600" cy="273049"/>
          </a:xfrm>
        </p:spPr>
        <p:txBody>
          <a:bodyPr>
            <a:noAutofit/>
          </a:bodyPr>
          <a:lstStyle/>
          <a:p>
            <a:r>
              <a:rPr lang="en-US" altLang="en-US" sz="2800" b="1" dirty="0">
                <a:cs typeface="Arial" panose="020B0604020202020204" pitchFamily="34" charset="0"/>
              </a:rPr>
              <a:t>Example 4: 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29</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B5EEA0-AC55-478A-A275-373837381B32}"/>
              </a:ext>
            </a:extLst>
          </p:cNvPr>
          <p:cNvPicPr>
            <a:picLocks noChangeAspect="1"/>
          </p:cNvPicPr>
          <p:nvPr/>
        </p:nvPicPr>
        <p:blipFill>
          <a:blip r:embed="rId2"/>
          <a:stretch>
            <a:fillRect/>
          </a:stretch>
        </p:blipFill>
        <p:spPr>
          <a:xfrm>
            <a:off x="1524000" y="1148907"/>
            <a:ext cx="9144000" cy="4560186"/>
          </a:xfrm>
          <a:prstGeom prst="rect">
            <a:avLst/>
          </a:prstGeom>
        </p:spPr>
      </p:pic>
    </p:spTree>
    <p:extLst>
      <p:ext uri="{BB962C8B-B14F-4D97-AF65-F5344CB8AC3E}">
        <p14:creationId xmlns:p14="http://schemas.microsoft.com/office/powerpoint/2010/main" val="3239732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80366" y="53757"/>
            <a:ext cx="5468164" cy="646331"/>
          </a:xfrm>
          <a:prstGeom prst="rect">
            <a:avLst/>
          </a:prstGeom>
        </p:spPr>
        <p:txBody>
          <a:bodyPr wrap="none" anchor="t">
            <a:spAutoFit/>
          </a:bodyPr>
          <a:lstStyle/>
          <a:p>
            <a:r>
              <a:rPr lang="en-US" sz="3600" dirty="0">
                <a:solidFill>
                  <a:prstClr val="black"/>
                </a:solidFill>
                <a:latin typeface="Lucida Sans Unicode"/>
                <a:cs typeface="Lucida Sans Unicode"/>
              </a:rPr>
              <a:t>Recommended material</a:t>
            </a:r>
            <a:endParaRPr lang="en-US" sz="3600" dirty="0">
              <a:solidFill>
                <a:prstClr val="black"/>
              </a:solidFill>
              <a:latin typeface="Lucida Sans Unicode" panose="020B0602030504020204" pitchFamily="34" charset="0"/>
              <a:cs typeface="Lucida Sans Unicode" panose="020B0602030504020204" pitchFamily="34" charset="0"/>
            </a:endParaRPr>
          </a:p>
        </p:txBody>
      </p:sp>
      <p:sp>
        <p:nvSpPr>
          <p:cNvPr id="3" name="Rectangle 2">
            <a:extLst>
              <a:ext uri="{FF2B5EF4-FFF2-40B4-BE49-F238E27FC236}">
                <a16:creationId xmlns:a16="http://schemas.microsoft.com/office/drawing/2014/main" id="{D8074DAE-0E67-47F5-9381-31D004DCC48E}"/>
              </a:ext>
            </a:extLst>
          </p:cNvPr>
          <p:cNvSpPr/>
          <p:nvPr/>
        </p:nvSpPr>
        <p:spPr>
          <a:xfrm>
            <a:off x="1233718" y="765402"/>
            <a:ext cx="9724564" cy="7386638"/>
          </a:xfrm>
          <a:prstGeom prst="rect">
            <a:avLst/>
          </a:prstGeom>
        </p:spPr>
        <p:txBody>
          <a:bodyPr wrap="square" anchor="t">
            <a:spAutoFit/>
          </a:bodyPr>
          <a:lstStyle/>
          <a:p>
            <a:r>
              <a:rPr lang="en-US" b="1" i="1" dirty="0" err="1">
                <a:solidFill>
                  <a:srgbClr val="000000"/>
                </a:solidFill>
                <a:cs typeface="Calibri" panose="020F0502020204030204"/>
              </a:rPr>
              <a:t>OpenML</a:t>
            </a:r>
            <a:r>
              <a:rPr lang="en-US" b="1" i="1" dirty="0">
                <a:solidFill>
                  <a:srgbClr val="000000"/>
                </a:solidFill>
                <a:cs typeface="Calibri" panose="020F0502020204030204"/>
              </a:rPr>
              <a:t> datasets</a:t>
            </a:r>
          </a:p>
          <a:p>
            <a:r>
              <a:rPr lang="en-US" b="1" i="1" dirty="0">
                <a:solidFill>
                  <a:srgbClr val="000000"/>
                </a:solidFill>
                <a:cs typeface="Calibri" panose="020F0502020204030204"/>
                <a:hlinkClick r:id="rId2"/>
              </a:rPr>
              <a:t>https://www.openml.org/search?type=data&amp;from=100</a:t>
            </a:r>
            <a:endParaRPr lang="en-US" b="1" i="1" dirty="0">
              <a:solidFill>
                <a:srgbClr val="000000"/>
              </a:solidFill>
              <a:cs typeface="Calibri" panose="020F0502020204030204"/>
            </a:endParaRPr>
          </a:p>
          <a:p>
            <a:endParaRPr lang="en-US" b="1" i="1" dirty="0">
              <a:solidFill>
                <a:srgbClr val="000000"/>
              </a:solidFill>
              <a:cs typeface="Calibri" panose="020F0502020204030204"/>
            </a:endParaRPr>
          </a:p>
          <a:p>
            <a:r>
              <a:rPr lang="en-US" b="1" i="1" dirty="0">
                <a:solidFill>
                  <a:srgbClr val="000000"/>
                </a:solidFill>
                <a:cs typeface="Calibri" panose="020F0502020204030204"/>
              </a:rPr>
              <a:t>Stanford University – Lecture on Logistic regression</a:t>
            </a:r>
          </a:p>
          <a:p>
            <a:r>
              <a:rPr lang="en-US" b="1" i="1" dirty="0">
                <a:solidFill>
                  <a:schemeClr val="accent1">
                    <a:lumMod val="75000"/>
                  </a:schemeClr>
                </a:solidFill>
                <a:cs typeface="Calibri" panose="020F0502020204030204"/>
              </a:rPr>
              <a:t>https://www.youtube.com/watch?v=het9HFqo1TQ</a:t>
            </a:r>
          </a:p>
          <a:p>
            <a:endParaRPr lang="en-US" dirty="0">
              <a:solidFill>
                <a:srgbClr val="000000"/>
              </a:solidFill>
              <a:cs typeface="Calibri" panose="020F0502020204030204"/>
            </a:endParaRPr>
          </a:p>
          <a:p>
            <a:r>
              <a:rPr lang="en-US" b="1" i="1" dirty="0"/>
              <a:t>Stanford University – Lecture on Neural Networks</a:t>
            </a:r>
          </a:p>
          <a:p>
            <a:r>
              <a:rPr lang="en-US" b="1" i="1" dirty="0">
                <a:solidFill>
                  <a:srgbClr val="000000"/>
                </a:solidFill>
                <a:cs typeface="Calibri" panose="020F0502020204030204"/>
                <a:hlinkClick r:id="rId3"/>
              </a:rPr>
              <a:t>https://www.youtube.com/watch?v=MfIjxPh6Pys</a:t>
            </a:r>
            <a:endParaRPr lang="en-US" b="1" i="1" dirty="0">
              <a:solidFill>
                <a:srgbClr val="000000"/>
              </a:solidFill>
              <a:cs typeface="Calibri" panose="020F0502020204030204"/>
            </a:endParaRPr>
          </a:p>
          <a:p>
            <a:endParaRPr lang="en-US" dirty="0">
              <a:solidFill>
                <a:srgbClr val="000000"/>
              </a:solidFill>
              <a:cs typeface="Calibri" panose="020F0502020204030204"/>
            </a:endParaRPr>
          </a:p>
          <a:p>
            <a:r>
              <a:rPr lang="en-US" b="1" i="1" dirty="0">
                <a:solidFill>
                  <a:srgbClr val="000000"/>
                </a:solidFill>
                <a:cs typeface="Calibri" panose="020F0502020204030204"/>
              </a:rPr>
              <a:t>Stanford University – Introduction to Convolutional Neural Networks</a:t>
            </a:r>
          </a:p>
          <a:p>
            <a:r>
              <a:rPr lang="en-US" b="1" i="1" dirty="0">
                <a:solidFill>
                  <a:schemeClr val="accent1">
                    <a:lumMod val="75000"/>
                  </a:schemeClr>
                </a:solidFill>
                <a:cs typeface="Calibri" panose="020F0502020204030204"/>
                <a:hlinkClick r:id="rId4"/>
              </a:rPr>
              <a:t>https://www.youtube.com/watch?v=vT1JzLTH4G4&amp;list=PL3FW7Lu3i5JvHM8ljYj-zLfQRF3EO8sYv</a:t>
            </a:r>
            <a:endParaRPr lang="en-US" b="1" i="1" dirty="0">
              <a:solidFill>
                <a:schemeClr val="accent1">
                  <a:lumMod val="75000"/>
                </a:schemeClr>
              </a:solidFill>
              <a:cs typeface="Calibri" panose="020F0502020204030204"/>
            </a:endParaRPr>
          </a:p>
          <a:p>
            <a:endParaRPr lang="en-US" altLang="en-US" b="1" dirty="0"/>
          </a:p>
          <a:p>
            <a:r>
              <a:rPr lang="en-US" altLang="en-US" b="1" i="1" dirty="0" err="1"/>
              <a:t>Tensorflow</a:t>
            </a:r>
            <a:r>
              <a:rPr lang="en-US" altLang="en-US" b="1" i="1" dirty="0"/>
              <a:t> RNN example</a:t>
            </a:r>
          </a:p>
          <a:p>
            <a:r>
              <a:rPr lang="en-US" altLang="en-US" b="1" i="1" u="sng" dirty="0">
                <a:solidFill>
                  <a:schemeClr val="accent5">
                    <a:lumMod val="75000"/>
                  </a:schemeClr>
                </a:solidFill>
              </a:rPr>
              <a:t>https://www.tensorflow.org/guide/keras/rnn#rnn_state_reuse</a:t>
            </a:r>
          </a:p>
          <a:p>
            <a:endParaRPr lang="en-US" altLang="en-US" b="1" i="1" dirty="0"/>
          </a:p>
          <a:p>
            <a:r>
              <a:rPr lang="en-US" altLang="en-US" b="1" i="1" dirty="0" err="1"/>
              <a:t>Tensorflow</a:t>
            </a:r>
            <a:r>
              <a:rPr lang="en-US" altLang="en-US" b="1" i="1" dirty="0"/>
              <a:t> tutorial – sentiment analysis of movie reviews</a:t>
            </a:r>
          </a:p>
          <a:p>
            <a:r>
              <a:rPr lang="en-US" altLang="en-US" i="1" dirty="0">
                <a:hlinkClick r:id="rId5"/>
              </a:rPr>
              <a:t>https://www.tensorflow.org/tutorials/text/text_classification_rnn</a:t>
            </a:r>
            <a:endParaRPr lang="en-US" altLang="en-US" i="1" dirty="0"/>
          </a:p>
          <a:p>
            <a:endParaRPr lang="en-US" altLang="en-US" i="1" dirty="0"/>
          </a:p>
          <a:p>
            <a:r>
              <a:rPr lang="en-US" altLang="en-US" b="1" i="1" dirty="0"/>
              <a:t>Lasso Regression</a:t>
            </a:r>
          </a:p>
          <a:p>
            <a:r>
              <a:rPr lang="en-US" dirty="0" err="1">
                <a:solidFill>
                  <a:srgbClr val="0563C1"/>
                </a:solidFill>
                <a:hlinkClick r:id="rId6">
                  <a:extLst>
                    <a:ext uri="{A12FA001-AC4F-418D-AE19-62706E023703}">
                      <ahyp:hlinkClr xmlns:ahyp="http://schemas.microsoft.com/office/drawing/2018/hyperlinkcolor" val="tx"/>
                    </a:ext>
                  </a:extLst>
                </a:hlinkClick>
              </a:rPr>
              <a:t>sklearn.linear_model.Lasso</a:t>
            </a:r>
            <a:r>
              <a:rPr lang="en-US" dirty="0">
                <a:solidFill>
                  <a:schemeClr val="accent5">
                    <a:lumMod val="75000"/>
                  </a:schemeClr>
                </a:solidFill>
                <a:hlinkClick r:id="rId6">
                  <a:extLst>
                    <a:ext uri="{A12FA001-AC4F-418D-AE19-62706E023703}">
                      <ahyp:hlinkClr xmlns:ahyp="http://schemas.microsoft.com/office/drawing/2018/hyperlinkcolor" val="tx"/>
                    </a:ext>
                  </a:extLst>
                </a:hlinkClick>
              </a:rPr>
              <a:t> — scikit-learn 0.24.2 documentation</a:t>
            </a:r>
            <a:endParaRPr lang="en-US" dirty="0">
              <a:solidFill>
                <a:schemeClr val="accent5">
                  <a:lumMod val="75000"/>
                </a:schemeClr>
              </a:solidFill>
            </a:endParaRPr>
          </a:p>
          <a:p>
            <a:r>
              <a:rPr lang="en-US" altLang="en-US" i="1" u="sng" dirty="0">
                <a:solidFill>
                  <a:schemeClr val="accent5">
                    <a:lumMod val="75000"/>
                  </a:schemeClr>
                </a:solidFill>
              </a:rPr>
              <a:t>https://www.tutorialspoint.com/scikit_learn/scikit_learn_lasso.htm</a:t>
            </a:r>
          </a:p>
          <a:p>
            <a:r>
              <a:rPr lang="en-US" b="1" i="1" dirty="0"/>
              <a:t>Ridge Regression</a:t>
            </a:r>
          </a:p>
          <a:p>
            <a:r>
              <a:rPr lang="en-US" i="1" u="sng" dirty="0">
                <a:solidFill>
                  <a:schemeClr val="accent5">
                    <a:lumMod val="75000"/>
                  </a:schemeClr>
                </a:solidFill>
                <a:hlinkClick r:id="rId7"/>
              </a:rPr>
              <a:t>https://scikit-learn.org/stable/modules/generated/sklearn.linear_model.Ridge.html</a:t>
            </a:r>
            <a:endParaRPr lang="en-US" i="1" u="sng" dirty="0">
              <a:solidFill>
                <a:schemeClr val="accent5">
                  <a:lumMod val="75000"/>
                </a:schemeClr>
              </a:solidFill>
            </a:endParaRPr>
          </a:p>
          <a:p>
            <a:r>
              <a:rPr lang="en-US" i="1" u="sng" dirty="0">
                <a:solidFill>
                  <a:schemeClr val="accent5">
                    <a:lumMod val="75000"/>
                  </a:schemeClr>
                </a:solidFill>
              </a:rPr>
              <a:t>https://www.tutorialspoint.com/scikit_learn/scikit_learn_ridge_regression.htm</a:t>
            </a:r>
            <a:endParaRPr lang="en-US" altLang="en-US" i="1" dirty="0"/>
          </a:p>
          <a:p>
            <a:endParaRPr lang="en-US" b="1" i="1" dirty="0">
              <a:solidFill>
                <a:schemeClr val="accent1">
                  <a:lumMod val="75000"/>
                </a:schemeClr>
              </a:solidFill>
              <a:cs typeface="Calibri" panose="020F0502020204030204"/>
            </a:endParaRPr>
          </a:p>
          <a:p>
            <a:endParaRPr lang="en-US" sz="2400" b="1" i="1" dirty="0">
              <a:solidFill>
                <a:schemeClr val="accent1">
                  <a:lumMod val="75000"/>
                </a:schemeClr>
              </a:solidFill>
              <a:cs typeface="Calibri" panose="020F0502020204030204"/>
            </a:endParaRPr>
          </a:p>
        </p:txBody>
      </p:sp>
    </p:spTree>
    <p:extLst>
      <p:ext uri="{BB962C8B-B14F-4D97-AF65-F5344CB8AC3E}">
        <p14:creationId xmlns:p14="http://schemas.microsoft.com/office/powerpoint/2010/main" val="3764898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752600" y="228601"/>
            <a:ext cx="8763000" cy="281716"/>
          </a:xfrm>
        </p:spPr>
        <p:txBody>
          <a:bodyPr>
            <a:noAutofit/>
          </a:bodyPr>
          <a:lstStyle/>
          <a:p>
            <a:r>
              <a:rPr lang="en-US" altLang="en-US" sz="2800" b="1" dirty="0">
                <a:latin typeface="+mn-lt"/>
                <a:cs typeface="Arial" panose="020B0604020202020204" pitchFamily="34" charset="0"/>
              </a:rPr>
              <a:t>Example 4: Multi Layer Perceptron with 3 Hidden Layers</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30</a:t>
            </a:fld>
            <a:endParaRPr lang="en-GB" altLang="en-US">
              <a:solidFill>
                <a:schemeClr val="bg2"/>
              </a:solidFill>
            </a:endParaRPr>
          </a:p>
        </p:txBody>
      </p:sp>
      <p:sp>
        <p:nvSpPr>
          <p:cNvPr id="13316" name="Rectangle 2"/>
          <p:cNvSpPr>
            <a:spLocks noChangeArrowheads="1"/>
          </p:cNvSpPr>
          <p:nvPr/>
        </p:nvSpPr>
        <p:spPr bwMode="auto">
          <a:xfrm>
            <a:off x="2057400" y="990601"/>
            <a:ext cx="8077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868EE08-53AF-4E87-84F6-32CB535C8117}"/>
                  </a:ext>
                </a:extLst>
              </p:cNvPr>
              <p:cNvSpPr/>
              <p:nvPr/>
            </p:nvSpPr>
            <p:spPr>
              <a:xfrm>
                <a:off x="2514600" y="510318"/>
                <a:ext cx="7086600" cy="5280933"/>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Then the output y can be expressed in terms of neurons of the previous layers as follows:</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𝑦</m:t>
                    </m:r>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r>
                  <a:rPr lang="en-US" dirty="0">
                    <a:latin typeface="Calibri" panose="020F0502020204030204" pitchFamily="34" charset="0"/>
                    <a:ea typeface="Times New Roman" panose="02020603050405020304" pitchFamily="18" charset="0"/>
                    <a:cs typeface="Times New Roman" panose="02020603050405020304" pitchFamily="18" charset="0"/>
                  </a:rPr>
                  <a:t>Where</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𝑑</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Where</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1</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	Where   </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𝑎</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𝑥</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0</m:t>
                        </m:r>
                      </m:sup>
                    </m:sSubSup>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indent="457200"/>
                <a:r>
                  <a:rPr lang="en-US" dirty="0">
                    <a:latin typeface="Calibri" panose="020F0502020204030204" pitchFamily="34" charset="0"/>
                    <a:ea typeface="Times New Roman" panose="02020603050405020304" pitchFamily="18" charset="0"/>
                    <a:cs typeface="Times New Roman" panose="02020603050405020304" pitchFamily="18" charset="0"/>
                  </a:rPr>
                  <a:t>Substitute expressions for hidden neurons into expression for the output y to obtain the expression of y in terms of x</a:t>
                </a:r>
              </a:p>
              <a:p>
                <a:pPr indent="457200"/>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𝑦</m:t>
                    </m:r>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m:t>
                                </m:r>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31</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32</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r>
                          <a:rPr lang="en-US" sz="2000"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1</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13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2</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23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a:latin typeface="Cambria Math" panose="02040503050406030204" pitchFamily="18" charset="0"/>
                            <a:ea typeface="Times New Roman" panose="02020603050405020304" pitchFamily="18" charset="0"/>
                            <a:cs typeface="Calibri" panose="020F0502020204030204" pitchFamily="34" charset="0"/>
                          </a:rPr>
                          <m:t>+</m:t>
                        </m:r>
                        <m:sSubSup>
                          <m:sSubSupPr>
                            <m:ctrlPr>
                              <a:rPr lang="en-US" i="1">
                                <a:latin typeface="Cambria Math" panose="02040503050406030204" pitchFamily="18" charset="0"/>
                                <a:ea typeface="Times New Roman" panose="02020603050405020304" pitchFamily="18" charset="0"/>
                                <a:cs typeface="Calibri" panose="020F0502020204030204" pitchFamily="34" charset="0"/>
                              </a:rPr>
                            </m:ctrlPr>
                          </m:sSubSupPr>
                          <m:e>
                            <m:sSub>
                              <m:sSubPr>
                                <m:ctrlPr>
                                  <a:rPr lang="en-US" sz="2000" i="1">
                                    <a:latin typeface="Cambria Math" panose="02040503050406030204" pitchFamily="18" charset="0"/>
                                    <a:ea typeface="Times New Roman" panose="02020603050405020304" pitchFamily="18" charset="0"/>
                                    <a:cs typeface="Calibri" panose="020F0502020204030204" pitchFamily="34" charset="0"/>
                                  </a:rPr>
                                </m:ctrlPr>
                              </m:sSubPr>
                              <m:e>
                                <m:r>
                                  <a:rPr lang="en-US" sz="2000" i="1">
                                    <a:latin typeface="Cambria Math" panose="02040503050406030204" pitchFamily="18" charset="0"/>
                                    <a:ea typeface="Times New Roman" panose="02020603050405020304" pitchFamily="18" charset="0"/>
                                    <a:cs typeface="Calibri" panose="020F0502020204030204" pitchFamily="34" charset="0"/>
                                  </a:rPr>
                                  <m:t>𝑏</m:t>
                                </m:r>
                              </m:e>
                              <m:sub>
                                <m:r>
                                  <a:rPr lang="en-US" sz="2000" i="1">
                                    <a:latin typeface="Cambria Math" panose="02040503050406030204" pitchFamily="18" charset="0"/>
                                    <a:ea typeface="Times New Roman" panose="02020603050405020304" pitchFamily="18" charset="0"/>
                                    <a:cs typeface="Calibri" panose="020F0502020204030204" pitchFamily="34" charset="0"/>
                                  </a:rPr>
                                  <m:t>3</m:t>
                                </m:r>
                              </m:sub>
                            </m:sSub>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33</m:t>
                            </m:r>
                          </m:sub>
                          <m:sup>
                            <m:r>
                              <a:rPr lang="en-US" i="1">
                                <a:latin typeface="Cambria Math" panose="02040503050406030204" pitchFamily="18" charset="0"/>
                                <a:ea typeface="Times New Roman" panose="02020603050405020304" pitchFamily="18" charset="0"/>
                                <a:cs typeface="Calibri" panose="020F0502020204030204" pitchFamily="34" charset="0"/>
                              </a:rPr>
                              <m:t>2</m:t>
                            </m:r>
                          </m:sup>
                        </m:sSubSup>
                        <m:r>
                          <a:rPr lang="en-US" i="1">
                            <a:latin typeface="Cambria Math" panose="02040503050406030204" pitchFamily="18" charset="0"/>
                            <a:ea typeface="Times New Roman" panose="02020603050405020304" pitchFamily="18" charset="0"/>
                            <a:cs typeface="Calibri" panose="020F0502020204030204" pitchFamily="34" charset="0"/>
                          </a:rPr>
                          <m:t>)</m:t>
                        </m:r>
                        <m:r>
                          <a:rPr lang="en-US" i="1">
                            <a:latin typeface="Cambria Math" panose="02040503050406030204" pitchFamily="18" charset="0"/>
                            <a:ea typeface="Times New Roman" panose="02020603050405020304" pitchFamily="18" charset="0"/>
                            <a:cs typeface="Calibri" panose="020F0502020204030204" pitchFamily="34" charset="0"/>
                          </a:rPr>
                          <m:t>𝑤</m:t>
                        </m:r>
                      </m:e>
                      <m:sub>
                        <m:r>
                          <a:rPr lang="en-US" i="1">
                            <a:latin typeface="Cambria Math" panose="02040503050406030204" pitchFamily="18" charset="0"/>
                            <a:ea typeface="Times New Roman" panose="02020603050405020304" pitchFamily="18" charset="0"/>
                            <a:cs typeface="Calibri" panose="020F0502020204030204" pitchFamily="34" charset="0"/>
                          </a:rPr>
                          <m:t>3</m:t>
                        </m:r>
                      </m:sub>
                      <m:sup>
                        <m:r>
                          <a:rPr lang="en-US" i="1">
                            <a:latin typeface="Cambria Math" panose="02040503050406030204" pitchFamily="18" charset="0"/>
                            <a:ea typeface="Times New Roman" panose="02020603050405020304" pitchFamily="18" charset="0"/>
                            <a:cs typeface="Calibri" panose="020F0502020204030204" pitchFamily="34" charset="0"/>
                          </a:rPr>
                          <m:t>3</m:t>
                        </m:r>
                      </m:sup>
                    </m:sSubSup>
                  </m:oMath>
                </a14:m>
                <a:r>
                  <a:rPr lang="en-US" dirty="0">
                    <a:latin typeface="Calibri" panose="020F0502020204030204" pitchFamily="34" charset="0"/>
                    <a:ea typeface="Times New Roman" panose="02020603050405020304" pitchFamily="18" charset="0"/>
                    <a:cs typeface="Times New Roman" panose="02020603050405020304" pitchFamily="18" charset="0"/>
                  </a:rPr>
                  <a:t> =                     </a:t>
                </a:r>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a:p>
                <a:pPr marL="457200" indent="457200"/>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r>
                      <a:rPr lang="en-US" i="1">
                        <a:latin typeface="Cambria Math" panose="02040503050406030204" pitchFamily="18" charset="0"/>
                        <a:ea typeface="Times New Roman" panose="02020603050405020304" pitchFamily="18" charset="0"/>
                        <a:cs typeface="Calibri" panose="020F0502020204030204" pitchFamily="34" charset="0"/>
                      </a:rPr>
                      <m:t>….</m:t>
                    </m:r>
                  </m:oMath>
                </a14:m>
                <a:endParaRPr lang="en-US" sz="2000" dirty="0">
                  <a:latin typeface="Verdana" panose="020B0604030504040204" pitchFamily="34" charset="0"/>
                  <a:ea typeface="Times New Roman" panose="02020603050405020304" pitchFamily="18"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1868EE08-53AF-4E87-84F6-32CB535C8117}"/>
                  </a:ext>
                </a:extLst>
              </p:cNvPr>
              <p:cNvSpPr>
                <a:spLocks noRot="1" noChangeAspect="1" noMove="1" noResize="1" noEditPoints="1" noAdjustHandles="1" noChangeArrowheads="1" noChangeShapeType="1" noTextEdit="1"/>
              </p:cNvSpPr>
              <p:nvPr/>
            </p:nvSpPr>
            <p:spPr>
              <a:xfrm>
                <a:off x="2514600" y="510318"/>
                <a:ext cx="7086600" cy="5280933"/>
              </a:xfrm>
              <a:prstGeom prst="rect">
                <a:avLst/>
              </a:prstGeom>
              <a:blipFill>
                <a:blip r:embed="rId2"/>
                <a:stretch>
                  <a:fillRect l="-775" t="-693" r="-3356" b="-924"/>
                </a:stretch>
              </a:blipFill>
            </p:spPr>
            <p:txBody>
              <a:bodyPr/>
              <a:lstStyle/>
              <a:p>
                <a:r>
                  <a:rPr lang="en-US">
                    <a:noFill/>
                  </a:rPr>
                  <a:t> </a:t>
                </a:r>
              </a:p>
            </p:txBody>
          </p:sp>
        </mc:Fallback>
      </mc:AlternateContent>
    </p:spTree>
    <p:extLst>
      <p:ext uri="{BB962C8B-B14F-4D97-AF65-F5344CB8AC3E}">
        <p14:creationId xmlns:p14="http://schemas.microsoft.com/office/powerpoint/2010/main" val="1933700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133601" y="152401"/>
                <a:ext cx="7010401" cy="6732677"/>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𝑐</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𝑐</m:t>
                          </m:r>
                          <m:r>
                            <a:rPr lang="en-US" i="1">
                              <a:latin typeface="Cambria Math" panose="02040503050406030204" pitchFamily="18" charset="0"/>
                              <a:ea typeface="Calibri" panose="020F0502020204030204" pitchFamily="34" charset="0"/>
                              <a:cs typeface="Times New Roman" panose="02020603050405020304" pitchFamily="18" charset="0"/>
                            </a:rPr>
                            <m:t> </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den>
                      </m:f>
                      <m:r>
                        <a:rPr lang="en-US" i="1">
                          <a:latin typeface="Cambria Math" panose="02040503050406030204" pitchFamily="18" charset="0"/>
                          <a:ea typeface="Calibri" panose="020F0502020204030204" pitchFamily="34" charset="0"/>
                          <a:cs typeface="Times New Roman" panose="02020603050405020304" pitchFamily="18" charset="0"/>
                        </a:rPr>
                        <m:t>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For example</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𝑎</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num>
                        <m:den>
                          <m:r>
                            <a:rPr lang="en-US" i="1">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den>
                      </m:f>
                      <m:r>
                        <a:rPr lang="en-US" i="1">
                          <a:latin typeface="Cambria Math" panose="02040503050406030204" pitchFamily="18" charset="0"/>
                          <a:ea typeface="Calibri" panose="020F0502020204030204" pitchFamily="34" charset="0"/>
                          <a:cs typeface="Times New Roman" panose="02020603050405020304" pitchFamily="18" charset="0"/>
                        </a:rPr>
                        <m:t>=</m:t>
                      </m:r>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r>
                        <a:rPr lang="en-US" i="1">
                          <a:latin typeface="Cambria Math" panose="02040503050406030204" pitchFamily="18" charset="0"/>
                          <a:ea typeface="Calibri" panose="020F0502020204030204" pitchFamily="34" charset="0"/>
                          <a:cs typeface="Times New Roman" panose="02020603050405020304" pitchFamily="18" charset="0"/>
                        </a:rPr>
                        <m:t>  ;        </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𝑥</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up>
                                    <m:r>
                                      <a:rPr lang="en-US" i="1">
                                        <a:latin typeface="Cambria Math" panose="02040503050406030204" pitchFamily="18" charset="0"/>
                                        <a:ea typeface="Calibri" panose="020F0502020204030204" pitchFamily="34" charset="0"/>
                                        <a:cs typeface="Times New Roman" panose="02020603050405020304" pitchFamily="18" charset="0"/>
                                      </a:rPr>
                                      <m:t>0</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𝑎</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11</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12</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13</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mr>
                            <m:mr>
                              <m:e>
                                <m:r>
                                  <a:rPr lang="en-US" i="1">
                                    <a:latin typeface="Cambria Math" panose="02040503050406030204" pitchFamily="18" charset="0"/>
                                    <a:ea typeface="Calibri" panose="020F0502020204030204" pitchFamily="34" charset="0"/>
                                    <a:cs typeface="Times New Roman" panose="02020603050405020304" pitchFamily="18" charset="0"/>
                                  </a:rPr>
                                  <m:t>⋮</m:t>
                                </m:r>
                              </m:e>
                              <m:e>
                                <m:r>
                                  <a:rPr lang="en-US" i="1">
                                    <a:latin typeface="Cambria Math" panose="02040503050406030204" pitchFamily="18" charset="0"/>
                                    <a:ea typeface="Cambria Math" panose="02040503050406030204" pitchFamily="18" charset="0"/>
                                    <a:cs typeface="Cambria Math" panose="02040503050406030204" pitchFamily="18" charset="0"/>
                                  </a:rPr>
                                  <m:t>⋱</m:t>
                                </m:r>
                              </m:e>
                              <m:e>
                                <m:r>
                                  <a:rPr lang="en-US" i="1">
                                    <a:latin typeface="Cambria Math" panose="02040503050406030204" pitchFamily="18" charset="0"/>
                                    <a:ea typeface="Cambria Math" panose="02040503050406030204" pitchFamily="18" charset="0"/>
                                    <a:cs typeface="Cambria Math" panose="02040503050406030204" pitchFamily="18" charset="0"/>
                                  </a:rPr>
                                  <m:t>⋮</m:t>
                                </m:r>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31</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e>
                                <m:r>
                                  <a:rPr lang="en-US" i="1">
                                    <a:latin typeface="Cambria Math" panose="02040503050406030204" pitchFamily="18" charset="0"/>
                                    <a:ea typeface="Cambria Math" panose="02040503050406030204" pitchFamily="18" charset="0"/>
                                    <a:cs typeface="Cambria Math" panose="02040503050406030204" pitchFamily="18" charset="0"/>
                                  </a:rPr>
                                  <m:t>⋯</m:t>
                                </m:r>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33</m:t>
                                    </m:r>
                                  </m:sub>
                                  <m:sup>
                                    <m:r>
                                      <a:rPr lang="en-US" i="1">
                                        <a:latin typeface="Cambria Math" panose="02040503050406030204" pitchFamily="18" charset="0"/>
                                        <a:ea typeface="Calibri" panose="020F0502020204030204" pitchFamily="34" charset="0"/>
                                        <a:cs typeface="Times New Roman" panose="02020603050405020304" pitchFamily="18" charset="0"/>
                                      </a:rPr>
                                      <m:t>1</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 </a:t>
                </a: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𝑏</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3"/>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31</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32</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33</m:t>
                                    </m:r>
                                  </m:sub>
                                  <m:sup>
                                    <m:r>
                                      <a:rPr lang="en-US" i="1">
                                        <a:latin typeface="Cambria Math" panose="02040503050406030204" pitchFamily="18" charset="0"/>
                                        <a:ea typeface="Calibri" panose="020F0502020204030204" pitchFamily="34" charset="0"/>
                                        <a:cs typeface="Times New Roman" panose="02020603050405020304" pitchFamily="18" charset="0"/>
                                      </a:rPr>
                                      <m:t>2</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𝑦</m:t>
                          </m:r>
                        </m:num>
                        <m:den>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𝑑</m:t>
                          </m:r>
                        </m:den>
                      </m:f>
                      <m:r>
                        <a:rPr lang="en-US" i="1">
                          <a:latin typeface="Cambria Math" panose="02040503050406030204" pitchFamily="18" charset="0"/>
                          <a:ea typeface="Calibri" panose="020F0502020204030204" pitchFamily="34" charset="0"/>
                          <a:cs typeface="Times New Roman" panose="02020603050405020304" pitchFamily="18" charset="0"/>
                        </a:rPr>
                        <m:t>=</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m>
                            <m:mPr>
                              <m:mcs>
                                <m:mc>
                                  <m:mcPr>
                                    <m:count m:val="1"/>
                                    <m:mcJc m:val="center"/>
                                  </m:mcPr>
                                </m:mc>
                              </m:mcs>
                              <m:ctrlPr>
                                <a:rPr lang="en-US" i="1">
                                  <a:latin typeface="Cambria Math" panose="02040503050406030204" pitchFamily="18" charset="0"/>
                                  <a:ea typeface="Calibri" panose="020F0502020204030204" pitchFamily="34" charset="0"/>
                                  <a:cs typeface="Times New Roman" panose="02020603050405020304" pitchFamily="18" charset="0"/>
                                </a:rPr>
                              </m:ctrlPr>
                            </m:mP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2</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r>
                              <m:e>
                                <m:sSubSup>
                                  <m:sSubSupPr>
                                    <m:ctrlPr>
                                      <a:rPr lang="en-US" i="1">
                                        <a:latin typeface="Cambria Math" panose="02040503050406030204" pitchFamily="18" charset="0"/>
                                        <a:ea typeface="Calibri" panose="020F0502020204030204" pitchFamily="34" charset="0"/>
                                        <a:cs typeface="Times New Roman" panose="02020603050405020304" pitchFamily="18" charset="0"/>
                                      </a:rPr>
                                    </m:ctrlPr>
                                  </m:sSubSupPr>
                                  <m:e>
                                    <m:r>
                                      <a:rPr lang="en-US" i="1">
                                        <a:latin typeface="Cambria Math" panose="02040503050406030204" pitchFamily="18" charset="0"/>
                                        <a:ea typeface="Calibri" panose="020F0502020204030204" pitchFamily="34" charset="0"/>
                                        <a:cs typeface="Times New Roman" panose="02020603050405020304" pitchFamily="18" charset="0"/>
                                      </a:rPr>
                                      <m:t>𝑤</m:t>
                                    </m:r>
                                  </m:e>
                                  <m:sub>
                                    <m:r>
                                      <a:rPr lang="en-US" i="1">
                                        <a:latin typeface="Cambria Math" panose="02040503050406030204" pitchFamily="18" charset="0"/>
                                        <a:ea typeface="Calibri" panose="020F0502020204030204" pitchFamily="34" charset="0"/>
                                        <a:cs typeface="Times New Roman" panose="02020603050405020304" pitchFamily="18" charset="0"/>
                                      </a:rPr>
                                      <m:t>3</m:t>
                                    </m:r>
                                  </m:sub>
                                  <m:sup>
                                    <m:r>
                                      <a:rPr lang="en-US" i="1">
                                        <a:latin typeface="Cambria Math" panose="02040503050406030204" pitchFamily="18" charset="0"/>
                                        <a:ea typeface="Calibri" panose="020F0502020204030204" pitchFamily="34" charset="0"/>
                                        <a:cs typeface="Times New Roman" panose="02020603050405020304" pitchFamily="18" charset="0"/>
                                      </a:rPr>
                                      <m:t>3</m:t>
                                    </m:r>
                                  </m:sup>
                                </m:sSubSup>
                              </m:e>
                            </m:mr>
                          </m:m>
                        </m:e>
                      </m:d>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2133601" y="152401"/>
                <a:ext cx="7010401" cy="673267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1690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latin typeface="Arial" panose="020B0604020202020204" pitchFamily="34" charset="0"/>
                <a:cs typeface="Arial" panose="020B0604020202020204" pitchFamily="34" charset="0"/>
              </a:rPr>
              <a:t>Train perceptron = minimize cost function </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32</a:t>
            </a:fld>
            <a:endParaRPr lang="en-GB" altLang="en-US">
              <a:solidFill>
                <a:schemeClr val="bg2"/>
              </a:solidFill>
            </a:endParaRPr>
          </a:p>
        </p:txBody>
      </p:sp>
      <p:sp>
        <p:nvSpPr>
          <p:cNvPr id="13316" name="Rectangle 2"/>
          <p:cNvSpPr>
            <a:spLocks noChangeArrowheads="1"/>
          </p:cNvSpPr>
          <p:nvPr/>
        </p:nvSpPr>
        <p:spPr bwMode="auto">
          <a:xfrm>
            <a:off x="2057400" y="990601"/>
            <a:ext cx="80772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r>
              <a:rPr lang="en-US" altLang="en-US" sz="1600" dirty="0">
                <a:latin typeface="Arial" panose="020B0604020202020204" pitchFamily="34" charset="0"/>
                <a:cs typeface="Arial" panose="020B0604020202020204" pitchFamily="34" charset="0"/>
              </a:rPr>
              <a:t>Single Layer perceptron ( feed forward Neural Net).</a:t>
            </a:r>
          </a:p>
          <a:p>
            <a:r>
              <a:rPr lang="en-US" altLang="en-US" sz="1600" dirty="0">
                <a:latin typeface="Arial" panose="020B0604020202020204" pitchFamily="34" charset="0"/>
                <a:cs typeface="Arial" panose="020B0604020202020204" pitchFamily="34" charset="0"/>
              </a:rPr>
              <a:t>C – cost function </a:t>
            </a: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B5643EB-A9E7-4266-A809-CE37FDC7C1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845797"/>
            <a:ext cx="5486400" cy="2286000"/>
          </a:xfrm>
          <a:prstGeom prst="rect">
            <a:avLst/>
          </a:prstGeom>
          <a:noFill/>
          <a:ln>
            <a:no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44BE94-3E86-42FE-B3E1-EECFA9C1523E}"/>
                  </a:ext>
                </a:extLst>
              </p:cNvPr>
              <p:cNvSpPr/>
              <p:nvPr/>
            </p:nvSpPr>
            <p:spPr>
              <a:xfrm>
                <a:off x="2209800" y="4267201"/>
                <a:ext cx="7772400" cy="2089150"/>
              </a:xfrm>
              <a:prstGeom prst="rect">
                <a:avLst/>
              </a:prstGeom>
            </p:spPr>
            <p:txBody>
              <a:bodyPr wrap="square">
                <a:spAutoFit/>
              </a:bodyPr>
              <a:lstStyle/>
              <a:p>
                <a:pPr algn="ctr">
                  <a:lnSpc>
                    <a:spcPct val="115000"/>
                  </a:lnSpc>
                  <a:spcAft>
                    <a:spcPts val="1000"/>
                  </a:spcAft>
                </a:pPr>
                <a14:m>
                  <m:oMath xmlns:m="http://schemas.openxmlformats.org/officeDocument/2006/math">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𝑥</m:t>
                        </m:r>
                      </m:e>
                      <m:sub>
                        <m:r>
                          <a:rPr lang="en-US" sz="1400" i="1">
                            <a:latin typeface="Cambria Math" panose="02040503050406030204" pitchFamily="18" charset="0"/>
                            <a:ea typeface="Calibri" panose="020F0502020204030204" pitchFamily="34" charset="0"/>
                          </a:rPr>
                          <m:t>𝑖</m:t>
                        </m:r>
                      </m:sub>
                    </m:sSub>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m:t>
                        </m:r>
                        <m:r>
                          <a:rPr lang="en-US" sz="1400" i="1">
                            <a:latin typeface="Cambria Math" panose="02040503050406030204" pitchFamily="18" charset="0"/>
                            <a:ea typeface="Calibri" panose="020F0502020204030204" pitchFamily="34" charset="0"/>
                          </a:rPr>
                          <m:t>𝑦</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oMath>
                </a14:m>
                <a:r>
                  <a:rPr lang="en-US" sz="1400" dirty="0">
                    <a:latin typeface="Arial" panose="020B0604020202020204" pitchFamily="34" charset="0"/>
                    <a:ea typeface="Times New Roman" panose="02020603050405020304" pitchFamily="18" charset="0"/>
                  </a:rPr>
                  <a:t> , </a:t>
                </a:r>
                <a:r>
                  <a:rPr lang="en-US" sz="1400" dirty="0" err="1">
                    <a:latin typeface="Arial" panose="020B0604020202020204" pitchFamily="34" charset="0"/>
                    <a:ea typeface="Times New Roman" panose="02020603050405020304" pitchFamily="18" charset="0"/>
                  </a:rPr>
                  <a:t>i</a:t>
                </a:r>
                <a:r>
                  <a:rPr lang="en-US" sz="1400" dirty="0">
                    <a:latin typeface="Arial" panose="020B0604020202020204" pitchFamily="34" charset="0"/>
                    <a:ea typeface="Times New Roman" panose="02020603050405020304" pitchFamily="18" charset="0"/>
                  </a:rPr>
                  <a:t>=1,m  </a:t>
                </a:r>
                <a:r>
                  <a:rPr lang="en-US" sz="1200" dirty="0">
                    <a:latin typeface="Arial" panose="020B0604020202020204" pitchFamily="34" charset="0"/>
                    <a:ea typeface="Times New Roman" panose="02020603050405020304" pitchFamily="18" charset="0"/>
                  </a:rPr>
                  <a:t>– training data</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C = </a:t>
                </a:r>
                <a14:m>
                  <m:oMath xmlns:m="http://schemas.openxmlformats.org/officeDocument/2006/math">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Times New Roman" panose="02020603050405020304" pitchFamily="18" charset="0"/>
                          </a:rPr>
                          <m:t>1</m:t>
                        </m:r>
                      </m:num>
                      <m:den>
                        <m:r>
                          <a:rPr lang="en-US" sz="1400" i="1">
                            <a:latin typeface="Cambria Math" panose="02040503050406030204" pitchFamily="18" charset="0"/>
                            <a:ea typeface="Times New Roman" panose="02020603050405020304" pitchFamily="18" charset="0"/>
                          </a:rPr>
                          <m:t>𝑚</m:t>
                        </m:r>
                      </m:den>
                    </m:f>
                  </m:oMath>
                </a14:m>
                <a:r>
                  <a:rPr lang="en-US" sz="1400" dirty="0">
                    <a:latin typeface="Arial" panose="020B0604020202020204" pitchFamily="34" charset="0"/>
                    <a:ea typeface="Times New Roman" panose="02020603050405020304" pitchFamily="18" charset="0"/>
                  </a:rPr>
                  <a:t> </a:t>
                </a:r>
                <a14:m>
                  <m:oMath xmlns:m="http://schemas.openxmlformats.org/officeDocument/2006/math">
                    <m:nary>
                      <m:naryPr>
                        <m:chr m:val="∑"/>
                        <m:limLoc m:val="undOvr"/>
                        <m:ctrlPr>
                          <a:rPr lang="en-US" sz="1400" i="1">
                            <a:latin typeface="Cambria Math" panose="02040503050406030204" pitchFamily="18" charset="0"/>
                            <a:ea typeface="Times New Roman" panose="02020603050405020304" pitchFamily="18" charset="0"/>
                          </a:rPr>
                        </m:ctrlPr>
                      </m:naryPr>
                      <m:sub>
                        <m:r>
                          <a:rPr lang="en-US" sz="1400" i="1">
                            <a:latin typeface="Cambria Math" panose="02040503050406030204" pitchFamily="18" charset="0"/>
                            <a:ea typeface="Times New Roman" panose="02020603050405020304" pitchFamily="18" charset="0"/>
                          </a:rPr>
                          <m:t>𝑖</m:t>
                        </m:r>
                        <m:r>
                          <a:rPr lang="en-US" sz="1400" i="1">
                            <a:latin typeface="Cambria Math" panose="02040503050406030204" pitchFamily="18" charset="0"/>
                            <a:ea typeface="Times New Roman" panose="02020603050405020304" pitchFamily="18" charset="0"/>
                          </a:rPr>
                          <m:t>=1</m:t>
                        </m:r>
                      </m:sub>
                      <m:sup>
                        <m:r>
                          <a:rPr lang="en-US" sz="1400" i="1">
                            <a:latin typeface="Cambria Math" panose="02040503050406030204" pitchFamily="18" charset="0"/>
                            <a:ea typeface="Times New Roman" panose="02020603050405020304" pitchFamily="18" charset="0"/>
                          </a:rPr>
                          <m:t>𝑚</m:t>
                        </m:r>
                      </m:sup>
                      <m:e>
                        <m:sSup>
                          <m:sSupPr>
                            <m:ctrlPr>
                              <a:rPr lang="en-US" sz="1400" i="1">
                                <a:latin typeface="Cambria Math" panose="02040503050406030204" pitchFamily="18" charset="0"/>
                                <a:ea typeface="Times New Roman" panose="02020603050405020304" pitchFamily="18" charset="0"/>
                              </a:rPr>
                            </m:ctrlPr>
                          </m:sSupPr>
                          <m:e>
                            <m:r>
                              <a:rPr lang="en-US" sz="1400" i="1">
                                <a:latin typeface="Cambria Math" panose="02040503050406030204" pitchFamily="18" charset="0"/>
                                <a:ea typeface="Times New Roman" panose="02020603050405020304" pitchFamily="18" charset="0"/>
                              </a:rPr>
                              <m:t>(</m:t>
                            </m:r>
                            <m:r>
                              <a:rPr lang="en-US" sz="1400" i="1">
                                <a:latin typeface="Cambria Math" panose="02040503050406030204" pitchFamily="18" charset="0"/>
                                <a:ea typeface="Calibri" panose="020F0502020204030204" pitchFamily="34" charset="0"/>
                              </a:rPr>
                              <m:t>𝜑</m:t>
                            </m:r>
                            <m:d>
                              <m:dPr>
                                <m:ctrlPr>
                                  <a:rPr lang="en-US" sz="1400" i="1">
                                    <a:latin typeface="Cambria Math" panose="02040503050406030204" pitchFamily="18" charset="0"/>
                                    <a:ea typeface="Calibri" panose="020F0502020204030204" pitchFamily="34" charset="0"/>
                                  </a:rPr>
                                </m:ctrlPr>
                              </m:dPr>
                              <m:e>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𝑥</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sSub>
                                  <m:sSubPr>
                                    <m:ctrlPr>
                                      <a:rPr lang="en-US" sz="14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400" i="1">
                                        <a:latin typeface="Cambria Math" panose="02040503050406030204" pitchFamily="18" charset="0"/>
                                        <a:ea typeface="Times New Roman" panose="02020603050405020304" pitchFamily="18" charset="0"/>
                                      </a:rPr>
                                      <m:t>𝑖</m:t>
                                    </m:r>
                                  </m:sub>
                                </m:sSub>
                              </m:e>
                            </m:d>
                            <m:r>
                              <a:rPr lang="en-US" sz="1400" i="1">
                                <a:latin typeface="Cambria Math" panose="02040503050406030204" pitchFamily="18" charset="0"/>
                                <a:ea typeface="Calibri" panose="020F0502020204030204" pitchFamily="34" charset="0"/>
                              </a:rPr>
                              <m:t>−</m:t>
                            </m:r>
                            <m:sSub>
                              <m:sSubPr>
                                <m:ctrlPr>
                                  <a:rPr lang="en-US" sz="1400" i="1">
                                    <a:latin typeface="Cambria Math" panose="02040503050406030204" pitchFamily="18" charset="0"/>
                                    <a:ea typeface="Calibri" panose="020F0502020204030204" pitchFamily="34" charset="0"/>
                                  </a:rPr>
                                </m:ctrlPr>
                              </m:sSubPr>
                              <m:e>
                                <m:r>
                                  <a:rPr lang="en-US" sz="1400" i="1">
                                    <a:latin typeface="Cambria Math" panose="02040503050406030204" pitchFamily="18" charset="0"/>
                                    <a:ea typeface="Calibri" panose="020F0502020204030204" pitchFamily="34" charset="0"/>
                                  </a:rPr>
                                  <m:t>𝑦</m:t>
                                </m:r>
                              </m:e>
                              <m:sub>
                                <m:r>
                                  <a:rPr lang="en-US" sz="1400" i="1">
                                    <a:latin typeface="Cambria Math" panose="02040503050406030204" pitchFamily="18" charset="0"/>
                                    <a:ea typeface="Calibri" panose="020F0502020204030204" pitchFamily="34" charset="0"/>
                                  </a:rPr>
                                  <m:t>𝑖</m:t>
                                </m:r>
                              </m:sub>
                            </m:sSub>
                            <m:r>
                              <a:rPr lang="en-US" sz="1400" i="1">
                                <a:latin typeface="Cambria Math" panose="02040503050406030204" pitchFamily="18" charset="0"/>
                                <a:ea typeface="Calibri" panose="020F0502020204030204" pitchFamily="34" charset="0"/>
                              </a:rPr>
                              <m:t>)</m:t>
                            </m:r>
                          </m:e>
                          <m:sup>
                            <m:r>
                              <a:rPr lang="en-US" sz="1400" i="1">
                                <a:latin typeface="Cambria Math" panose="02040503050406030204" pitchFamily="18" charset="0"/>
                                <a:ea typeface="Times New Roman" panose="02020603050405020304" pitchFamily="18" charset="0"/>
                              </a:rPr>
                              <m:t>2</m:t>
                            </m:r>
                          </m:sup>
                        </m:sSup>
                      </m:e>
                    </m:nary>
                  </m:oMath>
                </a14:m>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Derivative of cost function with respect to weight </a:t>
                </a:r>
                <a14:m>
                  <m:oMath xmlns:m="http://schemas.openxmlformats.org/officeDocument/2006/math">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oMath>
                </a14:m>
                <a:endParaRPr lang="en-US" sz="1000" dirty="0">
                  <a:latin typeface="Arial" panose="020B0604020202020204" pitchFamily="34" charset="0"/>
                  <a:ea typeface="Calibri" panose="020F0502020204030204" pitchFamily="34" charset="0"/>
                </a:endParaRPr>
              </a:p>
              <a:p>
                <a:pPr>
                  <a:lnSpc>
                    <a:spcPct val="115000"/>
                  </a:lnSpc>
                  <a:spcAft>
                    <a:spcPts val="1000"/>
                  </a:spcAft>
                </a:pPr>
                <a:r>
                  <a:rPr lang="en-US" sz="1000" dirty="0">
                    <a:latin typeface="Arial" panose="020B0604020202020204" pitchFamily="34" charset="0"/>
                    <a:ea typeface="Times New Roman" panose="02020603050405020304" pitchFamily="18" charset="0"/>
                  </a:rPr>
                  <a:t> </a:t>
                </a:r>
                <a:endParaRPr lang="en-US" sz="1000"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𝑑𝐶</m:t>
                        </m:r>
                      </m:num>
                      <m:den>
                        <m:r>
                          <a:rPr lang="en-US" sz="1400" i="1">
                            <a:latin typeface="Cambria Math" panose="02040503050406030204" pitchFamily="18" charset="0"/>
                            <a:ea typeface="Calibri" panose="020F0502020204030204" pitchFamily="34" charset="0"/>
                          </a:rPr>
                          <m:t>𝑑</m:t>
                        </m:r>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den>
                    </m:f>
                  </m:oMath>
                </a14:m>
                <a:r>
                  <a:rPr lang="en-US" sz="1400" dirty="0">
                    <a:latin typeface="Arial" panose="020B0604020202020204" pitchFamily="34" charset="0"/>
                    <a:ea typeface="Times New Roman" panose="02020603050405020304" pitchFamily="18" charset="0"/>
                  </a:rPr>
                  <a:t> =</a:t>
                </a:r>
                <a14:m>
                  <m:oMath xmlns:m="http://schemas.openxmlformats.org/officeDocument/2006/math">
                    <m:r>
                      <a:rPr lang="en-US" sz="1400" i="1">
                        <a:latin typeface="Cambria Math" panose="02040503050406030204" pitchFamily="18" charset="0"/>
                        <a:ea typeface="Times New Roman" panose="02020603050405020304" pitchFamily="18" charset="0"/>
                      </a:rPr>
                      <m:t> </m:t>
                    </m:r>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𝑑𝐶</m:t>
                        </m:r>
                      </m:num>
                      <m:den>
                        <m:r>
                          <a:rPr lang="en-US" sz="1400" i="1">
                            <a:latin typeface="Cambria Math" panose="02040503050406030204" pitchFamily="18" charset="0"/>
                            <a:ea typeface="Calibri" panose="020F0502020204030204" pitchFamily="34" charset="0"/>
                          </a:rPr>
                          <m:t>𝑑</m:t>
                        </m:r>
                        <m:r>
                          <a:rPr lang="en-US" sz="1400" i="1">
                            <a:latin typeface="Cambria Math" panose="02040503050406030204" pitchFamily="18" charset="0"/>
                            <a:ea typeface="Calibri" panose="020F0502020204030204" pitchFamily="34" charset="0"/>
                          </a:rPr>
                          <m:t>𝜑</m:t>
                        </m:r>
                      </m:den>
                    </m:f>
                    <m:r>
                      <a:rPr lang="en-US" sz="1400" i="1">
                        <a:latin typeface="Cambria Math" panose="02040503050406030204" pitchFamily="18" charset="0"/>
                        <a:ea typeface="Times New Roman" panose="02020603050405020304" pitchFamily="18" charset="0"/>
                      </a:rPr>
                      <m:t> </m:t>
                    </m:r>
                    <m:f>
                      <m:fPr>
                        <m:ctrlPr>
                          <a:rPr lang="en-US" sz="1400" i="1">
                            <a:latin typeface="Cambria Math" panose="02040503050406030204" pitchFamily="18" charset="0"/>
                            <a:ea typeface="Times New Roman" panose="02020603050405020304" pitchFamily="18" charset="0"/>
                          </a:rPr>
                        </m:ctrlPr>
                      </m:fPr>
                      <m:num>
                        <m:r>
                          <a:rPr lang="en-US" sz="1400" i="1">
                            <a:latin typeface="Cambria Math" panose="02040503050406030204" pitchFamily="18" charset="0"/>
                            <a:ea typeface="Calibri" panose="020F0502020204030204" pitchFamily="34" charset="0"/>
                          </a:rPr>
                          <m:t>𝑑</m:t>
                        </m:r>
                        <m:r>
                          <a:rPr lang="en-US" sz="1400" i="1">
                            <a:latin typeface="Cambria Math" panose="02040503050406030204" pitchFamily="18" charset="0"/>
                            <a:ea typeface="Calibri" panose="020F0502020204030204" pitchFamily="34" charset="0"/>
                          </a:rPr>
                          <m:t>𝜑</m:t>
                        </m:r>
                      </m:num>
                      <m:den>
                        <m:r>
                          <a:rPr lang="en-US" sz="1400" i="1">
                            <a:latin typeface="Cambria Math" panose="02040503050406030204" pitchFamily="18" charset="0"/>
                            <a:ea typeface="Calibri" panose="020F0502020204030204" pitchFamily="34" charset="0"/>
                          </a:rPr>
                          <m:t>𝑑</m:t>
                        </m:r>
                        <m:sSub>
                          <m:sSubPr>
                            <m:ctrlPr>
                              <a:rPr lang="en-US" sz="1000" i="1">
                                <a:latin typeface="Cambria Math" panose="02040503050406030204" pitchFamily="18" charset="0"/>
                                <a:ea typeface="Times New Roman" panose="02020603050405020304" pitchFamily="18" charset="0"/>
                              </a:rPr>
                            </m:ctrlPr>
                          </m:sSubPr>
                          <m:e>
                            <m:r>
                              <a:rPr lang="en-US" sz="1000" i="1">
                                <a:latin typeface="Cambria Math" panose="02040503050406030204" pitchFamily="18" charset="0"/>
                                <a:ea typeface="Calibri" panose="020F0502020204030204" pitchFamily="34" charset="0"/>
                              </a:rPr>
                              <m:t>𝛽</m:t>
                            </m:r>
                          </m:e>
                          <m:sub>
                            <m:r>
                              <a:rPr lang="en-US" sz="1000" i="1">
                                <a:latin typeface="Cambria Math" panose="02040503050406030204" pitchFamily="18" charset="0"/>
                                <a:ea typeface="Times New Roman" panose="02020603050405020304" pitchFamily="18" charset="0"/>
                              </a:rPr>
                              <m:t>𝑖𝑗</m:t>
                            </m:r>
                          </m:sub>
                        </m:sSub>
                      </m:den>
                    </m:f>
                  </m:oMath>
                </a14:m>
                <a:endParaRPr lang="en-US" sz="1000" dirty="0">
                  <a:latin typeface="Arial" panose="020B0604020202020204" pitchFamily="34" charset="0"/>
                  <a:ea typeface="Calibri" panose="020F0502020204030204" pitchFamily="34" charset="0"/>
                </a:endParaRPr>
              </a:p>
            </p:txBody>
          </p:sp>
        </mc:Choice>
        <mc:Fallback xmlns="">
          <p:sp>
            <p:nvSpPr>
              <p:cNvPr id="2" name="Rectangle 1">
                <a:extLst>
                  <a:ext uri="{FF2B5EF4-FFF2-40B4-BE49-F238E27FC236}">
                    <a16:creationId xmlns:a16="http://schemas.microsoft.com/office/drawing/2014/main" id="{B144BE94-3E86-42FE-B3E1-EECFA9C1523E}"/>
                  </a:ext>
                </a:extLst>
              </p:cNvPr>
              <p:cNvSpPr>
                <a:spLocks noRot="1" noChangeAspect="1" noMove="1" noResize="1" noEditPoints="1" noAdjustHandles="1" noChangeArrowheads="1" noChangeShapeType="1" noTextEdit="1"/>
              </p:cNvSpPr>
              <p:nvPr/>
            </p:nvSpPr>
            <p:spPr>
              <a:xfrm>
                <a:off x="2209800" y="4267201"/>
                <a:ext cx="7772400" cy="208915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0292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Cost Function Minimization</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33</a:t>
            </a:fld>
            <a:endParaRPr lang="en-GB" altLang="en-US">
              <a:solidFill>
                <a:schemeClr val="bg2"/>
              </a:solidFill>
            </a:endParaRPr>
          </a:p>
        </p:txBody>
      </p:sp>
      <p:sp>
        <p:nvSpPr>
          <p:cNvPr id="13316" name="Rectangle 2"/>
          <p:cNvSpPr>
            <a:spLocks noChangeArrowheads="1"/>
          </p:cNvSpPr>
          <p:nvPr/>
        </p:nvSpPr>
        <p:spPr bwMode="auto">
          <a:xfrm>
            <a:off x="2058284" y="880046"/>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44BE94-3E86-42FE-B3E1-EECFA9C1523E}"/>
                  </a:ext>
                </a:extLst>
              </p:cNvPr>
              <p:cNvSpPr/>
              <p:nvPr/>
            </p:nvSpPr>
            <p:spPr>
              <a:xfrm>
                <a:off x="3124200" y="2194957"/>
                <a:ext cx="6324600" cy="4528547"/>
              </a:xfrm>
              <a:prstGeom prst="rect">
                <a:avLst/>
              </a:prstGeom>
            </p:spPr>
            <p:txBody>
              <a:bodyPr wrap="square">
                <a:spAutoFit/>
              </a:bodyPr>
              <a:lstStyle/>
              <a:p>
                <a:pPr algn="ctr">
                  <a:lnSpc>
                    <a:spcPct val="115000"/>
                  </a:lnSpc>
                  <a:spcAft>
                    <a:spcPts val="1000"/>
                  </a:spcAft>
                </a:pPr>
                <a:endParaRPr lang="en-US" sz="1600" dirty="0">
                  <a:latin typeface="Arial" panose="020B0604020202020204" pitchFamily="34" charset="0"/>
                  <a:ea typeface="Times New Roman" panose="02020603050405020304" pitchFamily="18" charset="0"/>
                </a:endParaRPr>
              </a:p>
              <a:p>
                <a:pPr algn="ctr">
                  <a:lnSpc>
                    <a:spcPct val="115000"/>
                  </a:lnSpc>
                  <a:spcAft>
                    <a:spcPts val="1000"/>
                  </a:spcAft>
                </a:pPr>
                <a:r>
                  <a:rPr lang="en-US" dirty="0">
                    <a:latin typeface="Arial" panose="020B0604020202020204" pitchFamily="34" charset="0"/>
                    <a:ea typeface="Times New Roman" panose="02020603050405020304" pitchFamily="18" charset="0"/>
                  </a:rPr>
                  <a:t>Default minimization method in </a:t>
                </a:r>
                <a:r>
                  <a:rPr lang="en-US" dirty="0" err="1">
                    <a:latin typeface="Arial" panose="020B0604020202020204" pitchFamily="34" charset="0"/>
                    <a:ea typeface="Times New Roman" panose="02020603050405020304" pitchFamily="18" charset="0"/>
                  </a:rPr>
                  <a:t>MLPClassifier</a:t>
                </a:r>
                <a:r>
                  <a:rPr lang="en-US" dirty="0">
                    <a:latin typeface="Arial" panose="020B0604020202020204" pitchFamily="34" charset="0"/>
                    <a:ea typeface="Times New Roman" panose="02020603050405020304" pitchFamily="18" charset="0"/>
                  </a:rPr>
                  <a:t>:</a:t>
                </a:r>
              </a:p>
              <a:p>
                <a:pPr algn="ctr">
                  <a:lnSpc>
                    <a:spcPct val="115000"/>
                  </a:lnSpc>
                  <a:spcAft>
                    <a:spcPts val="1000"/>
                  </a:spcAft>
                </a:pPr>
                <a:r>
                  <a:rPr lang="en-US" b="1" dirty="0" err="1"/>
                  <a:t>Broyden</a:t>
                </a:r>
                <a:r>
                  <a:rPr lang="en-US" b="1" dirty="0"/>
                  <a:t>–Fletcher–Goldfarb–</a:t>
                </a:r>
                <a:r>
                  <a:rPr lang="en-US" b="1" dirty="0" err="1"/>
                  <a:t>Shanno</a:t>
                </a:r>
                <a:r>
                  <a:rPr lang="en-US" dirty="0"/>
                  <a:t> (</a:t>
                </a:r>
                <a:r>
                  <a:rPr lang="en-US" b="1" dirty="0"/>
                  <a:t>BFGS</a:t>
                </a:r>
                <a:r>
                  <a:rPr lang="en-US" dirty="0"/>
                  <a:t>) </a:t>
                </a:r>
                <a:r>
                  <a:rPr lang="en-US" b="1" dirty="0"/>
                  <a:t>algorithm </a:t>
                </a:r>
              </a:p>
              <a:p>
                <a:pPr algn="ctr">
                  <a:lnSpc>
                    <a:spcPct val="115000"/>
                  </a:lnSpc>
                  <a:spcAft>
                    <a:spcPts val="1000"/>
                  </a:spcAft>
                </a:pPr>
                <a:r>
                  <a:rPr lang="en-US" dirty="0">
                    <a:latin typeface="Arial" panose="020B0604020202020204" pitchFamily="34" charset="0"/>
                    <a:ea typeface="Times New Roman" panose="02020603050405020304" pitchFamily="18" charset="0"/>
                  </a:rPr>
                  <a:t>Quasi-Newton method </a:t>
                </a:r>
              </a:p>
              <a:p>
                <a:pPr algn="ctr">
                  <a:lnSpc>
                    <a:spcPct val="115000"/>
                  </a:lnSpc>
                  <a:spcAft>
                    <a:spcPts val="1000"/>
                  </a:spcAft>
                </a:pPr>
                <a:r>
                  <a:rPr lang="en-US" dirty="0">
                    <a:latin typeface="Arial" panose="020B0604020202020204" pitchFamily="34" charset="0"/>
                    <a:ea typeface="Times New Roman" panose="02020603050405020304" pitchFamily="18" charset="0"/>
                  </a:rPr>
                  <a:t>Requires computation of first order derivatives of objective function:</a:t>
                </a:r>
              </a:p>
              <a:p>
                <a:pPr algn="ctr">
                  <a:lnSpc>
                    <a:spcPct val="115000"/>
                  </a:lnSpc>
                  <a:spcAft>
                    <a:spcPts val="1000"/>
                  </a:spcAft>
                </a:pPr>
                <a:r>
                  <a:rPr lang="en-US" dirty="0">
                    <a:latin typeface="Arial" panose="020B0604020202020204" pitchFamily="34" charset="0"/>
                    <a:ea typeface="Times New Roman" panose="02020603050405020304" pitchFamily="18" charset="0"/>
                  </a:rPr>
                  <a:t>Derivative of cost function with respect to weight </a:t>
                </a:r>
                <a14:m>
                  <m:oMath xmlns:m="http://schemas.openxmlformats.org/officeDocument/2006/math">
                    <m:sSub>
                      <m:sSubPr>
                        <m:ctrlPr>
                          <a:rPr lang="en-US"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Calibri" panose="020F0502020204030204" pitchFamily="34" charset="0"/>
                          </a:rPr>
                          <m:t>𝛽</m:t>
                        </m:r>
                      </m:e>
                      <m:sub>
                        <m:r>
                          <a:rPr lang="en-US" i="1">
                            <a:latin typeface="Cambria Math" panose="02040503050406030204" pitchFamily="18" charset="0"/>
                            <a:ea typeface="Times New Roman" panose="02020603050405020304" pitchFamily="18" charset="0"/>
                          </a:rPr>
                          <m:t>𝑖𝑗</m:t>
                        </m:r>
                      </m:sub>
                    </m:sSub>
                  </m:oMath>
                </a14:m>
                <a:endParaRPr lang="en-US" dirty="0">
                  <a:latin typeface="Arial" panose="020B0604020202020204" pitchFamily="34" charset="0"/>
                  <a:ea typeface="Calibri" panose="020F0502020204030204" pitchFamily="34" charset="0"/>
                </a:endParaRPr>
              </a:p>
              <a:p>
                <a:pPr>
                  <a:lnSpc>
                    <a:spcPct val="115000"/>
                  </a:lnSpc>
                  <a:spcAft>
                    <a:spcPts val="1000"/>
                  </a:spcAft>
                </a:pPr>
                <a:r>
                  <a:rPr lang="en-US" dirty="0">
                    <a:latin typeface="Arial" panose="020B0604020202020204" pitchFamily="34" charset="0"/>
                    <a:ea typeface="Times New Roman" panose="02020603050405020304" pitchFamily="18" charset="0"/>
                  </a:rPr>
                  <a:t> </a:t>
                </a:r>
                <a:endParaRPr lang="en-US" dirty="0">
                  <a:latin typeface="Arial" panose="020B0604020202020204" pitchFamily="34" charset="0"/>
                  <a:ea typeface="Calibri" panose="020F0502020204030204" pitchFamily="34" charset="0"/>
                </a:endParaRPr>
              </a:p>
              <a:p>
                <a:pPr algn="ctr">
                  <a:lnSpc>
                    <a:spcPct val="115000"/>
                  </a:lnSpc>
                  <a:spcAft>
                    <a:spcPts val="1000"/>
                  </a:spcAft>
                </a:pPr>
                <a14:m>
                  <m:oMath xmlns:m="http://schemas.openxmlformats.org/officeDocument/2006/math">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𝑑𝐶</m:t>
                        </m:r>
                      </m:num>
                      <m:den>
                        <m:r>
                          <a:rPr lang="en-US" sz="2400" i="1">
                            <a:latin typeface="Cambria Math" panose="02040503050406030204" pitchFamily="18" charset="0"/>
                            <a:ea typeface="Calibri" panose="020F0502020204030204" pitchFamily="34" charset="0"/>
                          </a:rPr>
                          <m:t>𝑑</m:t>
                        </m:r>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Calibri" panose="020F0502020204030204" pitchFamily="34" charset="0"/>
                              </a:rPr>
                              <m:t>𝛽</m:t>
                            </m:r>
                          </m:e>
                          <m:sub>
                            <m:r>
                              <a:rPr lang="en-US" sz="2400" i="1">
                                <a:latin typeface="Cambria Math" panose="02040503050406030204" pitchFamily="18" charset="0"/>
                                <a:ea typeface="Times New Roman" panose="02020603050405020304" pitchFamily="18" charset="0"/>
                              </a:rPr>
                              <m:t>𝑖𝑗</m:t>
                            </m:r>
                          </m:sub>
                        </m:sSub>
                      </m:den>
                    </m:f>
                  </m:oMath>
                </a14:m>
                <a:r>
                  <a:rPr lang="en-US" sz="2400" dirty="0">
                    <a:latin typeface="Arial" panose="020B0604020202020204" pitchFamily="34" charset="0"/>
                    <a:ea typeface="Times New Roman" panose="02020603050405020304" pitchFamily="18" charset="0"/>
                  </a:rPr>
                  <a:t> =</a:t>
                </a:r>
                <a14:m>
                  <m:oMath xmlns:m="http://schemas.openxmlformats.org/officeDocument/2006/math">
                    <m:r>
                      <a:rPr lang="en-US" sz="2400" i="1">
                        <a:latin typeface="Cambria Math" panose="02040503050406030204" pitchFamily="18" charset="0"/>
                        <a:ea typeface="Times New Roman" panose="02020603050405020304" pitchFamily="18" charset="0"/>
                      </a:rPr>
                      <m:t> </m:t>
                    </m:r>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𝑑𝐶</m:t>
                        </m:r>
                      </m:num>
                      <m:den>
                        <m:r>
                          <a:rPr lang="en-US" sz="2400" i="1">
                            <a:latin typeface="Cambria Math" panose="02040503050406030204" pitchFamily="18" charset="0"/>
                            <a:ea typeface="Calibri" panose="020F0502020204030204" pitchFamily="34" charset="0"/>
                          </a:rPr>
                          <m:t>𝑑</m:t>
                        </m:r>
                        <m:r>
                          <a:rPr lang="en-US" sz="2400" i="1">
                            <a:latin typeface="Cambria Math" panose="02040503050406030204" pitchFamily="18" charset="0"/>
                            <a:ea typeface="Calibri" panose="020F0502020204030204" pitchFamily="34" charset="0"/>
                          </a:rPr>
                          <m:t>𝜑</m:t>
                        </m:r>
                      </m:den>
                    </m:f>
                    <m:r>
                      <a:rPr lang="en-US" sz="2400" i="1">
                        <a:latin typeface="Cambria Math" panose="02040503050406030204" pitchFamily="18" charset="0"/>
                        <a:ea typeface="Times New Roman" panose="02020603050405020304" pitchFamily="18" charset="0"/>
                      </a:rPr>
                      <m:t> </m:t>
                    </m:r>
                    <m:f>
                      <m:fPr>
                        <m:ctrlPr>
                          <a:rPr lang="en-US" sz="2400" i="1">
                            <a:latin typeface="Cambria Math" panose="02040503050406030204" pitchFamily="18" charset="0"/>
                            <a:ea typeface="Times New Roman" panose="02020603050405020304" pitchFamily="18" charset="0"/>
                          </a:rPr>
                        </m:ctrlPr>
                      </m:fPr>
                      <m:num>
                        <m:r>
                          <a:rPr lang="en-US" sz="2400" i="1">
                            <a:latin typeface="Cambria Math" panose="02040503050406030204" pitchFamily="18" charset="0"/>
                            <a:ea typeface="Calibri" panose="020F0502020204030204" pitchFamily="34" charset="0"/>
                          </a:rPr>
                          <m:t>𝑑</m:t>
                        </m:r>
                        <m:r>
                          <a:rPr lang="en-US" sz="2400" i="1">
                            <a:latin typeface="Cambria Math" panose="02040503050406030204" pitchFamily="18" charset="0"/>
                            <a:ea typeface="Calibri" panose="020F0502020204030204" pitchFamily="34" charset="0"/>
                          </a:rPr>
                          <m:t>𝜑</m:t>
                        </m:r>
                      </m:num>
                      <m:den>
                        <m:r>
                          <a:rPr lang="en-US" sz="2400" i="1">
                            <a:latin typeface="Cambria Math" panose="02040503050406030204" pitchFamily="18" charset="0"/>
                            <a:ea typeface="Calibri" panose="020F0502020204030204" pitchFamily="34" charset="0"/>
                          </a:rPr>
                          <m:t>𝑑</m:t>
                        </m:r>
                        <m:sSub>
                          <m:sSubPr>
                            <m:ctrlPr>
                              <a:rPr lang="en-US" sz="2400" i="1">
                                <a:latin typeface="Cambria Math" panose="02040503050406030204" pitchFamily="18" charset="0"/>
                                <a:ea typeface="Times New Roman" panose="02020603050405020304" pitchFamily="18" charset="0"/>
                              </a:rPr>
                            </m:ctrlPr>
                          </m:sSubPr>
                          <m:e>
                            <m:r>
                              <a:rPr lang="en-US" sz="2400" i="1">
                                <a:latin typeface="Cambria Math" panose="02040503050406030204" pitchFamily="18" charset="0"/>
                                <a:ea typeface="Calibri" panose="020F0502020204030204" pitchFamily="34" charset="0"/>
                              </a:rPr>
                              <m:t>𝛽</m:t>
                            </m:r>
                          </m:e>
                          <m:sub>
                            <m:r>
                              <a:rPr lang="en-US" sz="2400" i="1">
                                <a:latin typeface="Cambria Math" panose="02040503050406030204" pitchFamily="18" charset="0"/>
                                <a:ea typeface="Times New Roman" panose="02020603050405020304" pitchFamily="18" charset="0"/>
                              </a:rPr>
                              <m:t>𝑖𝑗</m:t>
                            </m:r>
                          </m:sub>
                        </m:sSub>
                      </m:den>
                    </m:f>
                  </m:oMath>
                </a14:m>
                <a:endParaRPr lang="en-US" sz="24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mc:Choice>
        <mc:Fallback xmlns="">
          <p:sp>
            <p:nvSpPr>
              <p:cNvPr id="2" name="Rectangle 1">
                <a:extLst>
                  <a:ext uri="{FF2B5EF4-FFF2-40B4-BE49-F238E27FC236}">
                    <a16:creationId xmlns:a16="http://schemas.microsoft.com/office/drawing/2014/main" id="{B144BE94-3E86-42FE-B3E1-EECFA9C1523E}"/>
                  </a:ext>
                </a:extLst>
              </p:cNvPr>
              <p:cNvSpPr>
                <a:spLocks noRot="1" noChangeAspect="1" noMove="1" noResize="1" noEditPoints="1" noAdjustHandles="1" noChangeArrowheads="1" noChangeShapeType="1" noTextEdit="1"/>
              </p:cNvSpPr>
              <p:nvPr/>
            </p:nvSpPr>
            <p:spPr>
              <a:xfrm>
                <a:off x="3124200" y="2194957"/>
                <a:ext cx="6324600" cy="45285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7B1BCC5-C51A-4670-A7A5-923983C3547A}"/>
                  </a:ext>
                </a:extLst>
              </p:cNvPr>
              <p:cNvSpPr/>
              <p:nvPr/>
            </p:nvSpPr>
            <p:spPr>
              <a:xfrm>
                <a:off x="3886200" y="1409615"/>
                <a:ext cx="4343400" cy="397673"/>
              </a:xfrm>
              <a:prstGeom prst="rect">
                <a:avLst/>
              </a:prstGeom>
            </p:spPr>
            <p:txBody>
              <a:bodyPr wrap="square">
                <a:spAutoFit/>
              </a:bodyPr>
              <a:lstStyle/>
              <a:p>
                <a:r>
                  <a:rPr lang="en-US" sz="1400" dirty="0">
                    <a:solidFill>
                      <a:prstClr val="black"/>
                    </a:solidFill>
                    <a:latin typeface="Arial" panose="020B0604020202020204" pitchFamily="34" charset="0"/>
                    <a:ea typeface="Times New Roman" panose="02020603050405020304" pitchFamily="18" charset="0"/>
                  </a:rPr>
                  <a:t>C = </a:t>
                </a:r>
                <a14:m>
                  <m:oMath xmlns:m="http://schemas.openxmlformats.org/officeDocument/2006/math">
                    <m:f>
                      <m:fPr>
                        <m:ctrlPr>
                          <a:rPr lang="en-US" sz="1400" i="1">
                            <a:solidFill>
                              <a:prstClr val="black"/>
                            </a:solidFill>
                            <a:latin typeface="Cambria Math" panose="02040503050406030204" pitchFamily="18" charset="0"/>
                            <a:ea typeface="Times New Roman" panose="02020603050405020304" pitchFamily="18" charset="0"/>
                          </a:rPr>
                        </m:ctrlPr>
                      </m:fPr>
                      <m:num>
                        <m:r>
                          <a:rPr lang="en-US" sz="1400" i="1">
                            <a:solidFill>
                              <a:prstClr val="black"/>
                            </a:solidFill>
                            <a:latin typeface="Cambria Math" panose="02040503050406030204" pitchFamily="18" charset="0"/>
                            <a:ea typeface="Times New Roman" panose="02020603050405020304" pitchFamily="18" charset="0"/>
                          </a:rPr>
                          <m:t>1</m:t>
                        </m:r>
                      </m:num>
                      <m:den>
                        <m:r>
                          <a:rPr lang="en-US" sz="1400" i="1">
                            <a:solidFill>
                              <a:prstClr val="black"/>
                            </a:solidFill>
                            <a:latin typeface="Cambria Math" panose="02040503050406030204" pitchFamily="18" charset="0"/>
                            <a:ea typeface="Times New Roman" panose="02020603050405020304" pitchFamily="18" charset="0"/>
                          </a:rPr>
                          <m:t>𝑚</m:t>
                        </m:r>
                      </m:den>
                    </m:f>
                  </m:oMath>
                </a14:m>
                <a:r>
                  <a:rPr lang="en-US" sz="1400" dirty="0">
                    <a:solidFill>
                      <a:prstClr val="black"/>
                    </a:solidFill>
                    <a:latin typeface="Arial" panose="020B0604020202020204" pitchFamily="34" charset="0"/>
                    <a:ea typeface="Times New Roman" panose="02020603050405020304" pitchFamily="18" charset="0"/>
                  </a:rPr>
                  <a:t> </a:t>
                </a:r>
                <a14:m>
                  <m:oMath xmlns:m="http://schemas.openxmlformats.org/officeDocument/2006/math">
                    <m:nary>
                      <m:naryPr>
                        <m:chr m:val="∑"/>
                        <m:limLoc m:val="undOvr"/>
                        <m:ctrlPr>
                          <a:rPr lang="en-US" sz="1400" i="1">
                            <a:solidFill>
                              <a:prstClr val="black"/>
                            </a:solidFill>
                            <a:latin typeface="Cambria Math" panose="02040503050406030204" pitchFamily="18" charset="0"/>
                            <a:ea typeface="Times New Roman" panose="02020603050405020304" pitchFamily="18" charset="0"/>
                          </a:rPr>
                        </m:ctrlPr>
                      </m:naryPr>
                      <m:sub>
                        <m:r>
                          <a:rPr lang="en-US" sz="1400" i="1">
                            <a:solidFill>
                              <a:prstClr val="black"/>
                            </a:solidFill>
                            <a:latin typeface="Cambria Math" panose="02040503050406030204" pitchFamily="18" charset="0"/>
                            <a:ea typeface="Times New Roman" panose="02020603050405020304" pitchFamily="18" charset="0"/>
                          </a:rPr>
                          <m:t>𝑖</m:t>
                        </m:r>
                        <m:r>
                          <a:rPr lang="en-US" sz="1400" i="1">
                            <a:solidFill>
                              <a:prstClr val="black"/>
                            </a:solidFill>
                            <a:latin typeface="Cambria Math" panose="02040503050406030204" pitchFamily="18" charset="0"/>
                            <a:ea typeface="Times New Roman" panose="02020603050405020304" pitchFamily="18" charset="0"/>
                          </a:rPr>
                          <m:t>=1</m:t>
                        </m:r>
                      </m:sub>
                      <m:sup>
                        <m:r>
                          <a:rPr lang="en-US" sz="1400" i="1">
                            <a:solidFill>
                              <a:prstClr val="black"/>
                            </a:solidFill>
                            <a:latin typeface="Cambria Math" panose="02040503050406030204" pitchFamily="18" charset="0"/>
                            <a:ea typeface="Times New Roman" panose="02020603050405020304" pitchFamily="18" charset="0"/>
                          </a:rPr>
                          <m:t>𝑚</m:t>
                        </m:r>
                      </m:sup>
                      <m:e>
                        <m:sSup>
                          <m:sSupPr>
                            <m:ctrlPr>
                              <a:rPr lang="en-US" sz="1400" i="1">
                                <a:solidFill>
                                  <a:prstClr val="black"/>
                                </a:solidFill>
                                <a:latin typeface="Cambria Math" panose="02040503050406030204" pitchFamily="18" charset="0"/>
                                <a:ea typeface="Times New Roman" panose="02020603050405020304" pitchFamily="18" charset="0"/>
                              </a:rPr>
                            </m:ctrlPr>
                          </m:sSupPr>
                          <m:e>
                            <m:r>
                              <a:rPr lang="en-US" sz="1400" i="1">
                                <a:solidFill>
                                  <a:prstClr val="black"/>
                                </a:solidFill>
                                <a:latin typeface="Cambria Math" panose="02040503050406030204" pitchFamily="18" charset="0"/>
                                <a:ea typeface="Times New Roman" panose="02020603050405020304" pitchFamily="18" charset="0"/>
                              </a:rPr>
                              <m:t>(</m:t>
                            </m:r>
                            <m:r>
                              <a:rPr lang="en-US" sz="1400" i="1">
                                <a:solidFill>
                                  <a:prstClr val="black"/>
                                </a:solidFill>
                                <a:latin typeface="Cambria Math" panose="02040503050406030204" pitchFamily="18" charset="0"/>
                                <a:ea typeface="Calibri" panose="020F0502020204030204" pitchFamily="34" charset="0"/>
                              </a:rPr>
                              <m:t>𝜑</m:t>
                            </m:r>
                            <m:d>
                              <m:dPr>
                                <m:ctrlPr>
                                  <a:rPr lang="en-US" sz="1400" i="1">
                                    <a:solidFill>
                                      <a:prstClr val="black"/>
                                    </a:solidFill>
                                    <a:latin typeface="Cambria Math" panose="02040503050406030204" pitchFamily="18" charset="0"/>
                                    <a:ea typeface="Calibri" panose="020F0502020204030204" pitchFamily="34" charset="0"/>
                                  </a:rPr>
                                </m:ctrlPr>
                              </m:dPr>
                              <m:e>
                                <m:sSub>
                                  <m:sSubPr>
                                    <m:ctrlPr>
                                      <a:rPr lang="en-US" sz="1400" i="1">
                                        <a:solidFill>
                                          <a:prstClr val="black"/>
                                        </a:solidFill>
                                        <a:latin typeface="Cambria Math" panose="02040503050406030204" pitchFamily="18" charset="0"/>
                                        <a:ea typeface="Calibri" panose="020F0502020204030204" pitchFamily="34" charset="0"/>
                                      </a:rPr>
                                    </m:ctrlPr>
                                  </m:sSubPr>
                                  <m:e>
                                    <m:r>
                                      <a:rPr lang="en-US" sz="1400" i="1">
                                        <a:solidFill>
                                          <a:prstClr val="black"/>
                                        </a:solidFill>
                                        <a:latin typeface="Cambria Math" panose="02040503050406030204" pitchFamily="18" charset="0"/>
                                        <a:ea typeface="Calibri" panose="020F0502020204030204" pitchFamily="34" charset="0"/>
                                      </a:rPr>
                                      <m:t>𝑥</m:t>
                                    </m:r>
                                  </m:e>
                                  <m:sub>
                                    <m:r>
                                      <a:rPr lang="en-US" sz="1400" i="1">
                                        <a:solidFill>
                                          <a:prstClr val="black"/>
                                        </a:solidFill>
                                        <a:latin typeface="Cambria Math" panose="02040503050406030204" pitchFamily="18" charset="0"/>
                                        <a:ea typeface="Calibri" panose="020F0502020204030204" pitchFamily="34" charset="0"/>
                                      </a:rPr>
                                      <m:t>𝑖</m:t>
                                    </m:r>
                                  </m:sub>
                                </m:sSub>
                                <m:r>
                                  <a:rPr lang="en-US" sz="1400" i="1">
                                    <a:solidFill>
                                      <a:prstClr val="black"/>
                                    </a:solidFill>
                                    <a:latin typeface="Cambria Math" panose="02040503050406030204" pitchFamily="18" charset="0"/>
                                    <a:ea typeface="Calibri" panose="020F0502020204030204" pitchFamily="34" charset="0"/>
                                  </a:rPr>
                                  <m:t>,</m:t>
                                </m:r>
                                <m:sSub>
                                  <m:sSubPr>
                                    <m:ctrlPr>
                                      <a:rPr lang="en-US" sz="1400" i="1">
                                        <a:solidFill>
                                          <a:prstClr val="black"/>
                                        </a:solidFill>
                                        <a:latin typeface="Cambria Math" panose="02040503050406030204" pitchFamily="18" charset="0"/>
                                        <a:ea typeface="Times New Roman" panose="02020603050405020304" pitchFamily="18" charset="0"/>
                                      </a:rPr>
                                    </m:ctrlPr>
                                  </m:sSubPr>
                                  <m:e>
                                    <m:r>
                                      <a:rPr lang="en-US" sz="1000" i="1">
                                        <a:solidFill>
                                          <a:prstClr val="black"/>
                                        </a:solidFill>
                                        <a:latin typeface="Cambria Math" panose="02040503050406030204" pitchFamily="18" charset="0"/>
                                        <a:ea typeface="Calibri" panose="020F0502020204030204" pitchFamily="34" charset="0"/>
                                      </a:rPr>
                                      <m:t>𝛽</m:t>
                                    </m:r>
                                  </m:e>
                                  <m:sub>
                                    <m:r>
                                      <a:rPr lang="en-US" sz="1400" i="1">
                                        <a:solidFill>
                                          <a:prstClr val="black"/>
                                        </a:solidFill>
                                        <a:latin typeface="Cambria Math" panose="02040503050406030204" pitchFamily="18" charset="0"/>
                                        <a:ea typeface="Times New Roman" panose="02020603050405020304" pitchFamily="18" charset="0"/>
                                      </a:rPr>
                                      <m:t>𝑖</m:t>
                                    </m:r>
                                  </m:sub>
                                </m:sSub>
                              </m:e>
                            </m:d>
                            <m:r>
                              <a:rPr lang="en-US" sz="1400" i="1">
                                <a:solidFill>
                                  <a:prstClr val="black"/>
                                </a:solidFill>
                                <a:latin typeface="Cambria Math" panose="02040503050406030204" pitchFamily="18" charset="0"/>
                                <a:ea typeface="Calibri" panose="020F0502020204030204" pitchFamily="34" charset="0"/>
                              </a:rPr>
                              <m:t>−</m:t>
                            </m:r>
                            <m:sSub>
                              <m:sSubPr>
                                <m:ctrlPr>
                                  <a:rPr lang="en-US" sz="1400" i="1">
                                    <a:solidFill>
                                      <a:prstClr val="black"/>
                                    </a:solidFill>
                                    <a:latin typeface="Cambria Math" panose="02040503050406030204" pitchFamily="18" charset="0"/>
                                    <a:ea typeface="Calibri" panose="020F0502020204030204" pitchFamily="34" charset="0"/>
                                  </a:rPr>
                                </m:ctrlPr>
                              </m:sSubPr>
                              <m:e>
                                <m:r>
                                  <a:rPr lang="en-US" sz="1400" i="1">
                                    <a:solidFill>
                                      <a:prstClr val="black"/>
                                    </a:solidFill>
                                    <a:latin typeface="Cambria Math" panose="02040503050406030204" pitchFamily="18" charset="0"/>
                                    <a:ea typeface="Calibri" panose="020F0502020204030204" pitchFamily="34" charset="0"/>
                                  </a:rPr>
                                  <m:t>𝑦</m:t>
                                </m:r>
                              </m:e>
                              <m:sub>
                                <m:r>
                                  <a:rPr lang="en-US" sz="1400" i="1">
                                    <a:solidFill>
                                      <a:prstClr val="black"/>
                                    </a:solidFill>
                                    <a:latin typeface="Cambria Math" panose="02040503050406030204" pitchFamily="18" charset="0"/>
                                    <a:ea typeface="Calibri" panose="020F0502020204030204" pitchFamily="34" charset="0"/>
                                  </a:rPr>
                                  <m:t>𝑖</m:t>
                                </m:r>
                              </m:sub>
                            </m:sSub>
                            <m:r>
                              <a:rPr lang="en-US" sz="1400" i="1">
                                <a:solidFill>
                                  <a:prstClr val="black"/>
                                </a:solidFill>
                                <a:latin typeface="Cambria Math" panose="02040503050406030204" pitchFamily="18" charset="0"/>
                                <a:ea typeface="Calibri" panose="020F0502020204030204" pitchFamily="34" charset="0"/>
                              </a:rPr>
                              <m:t>)</m:t>
                            </m:r>
                          </m:e>
                          <m:sup>
                            <m:r>
                              <a:rPr lang="en-US" sz="1400" i="1">
                                <a:solidFill>
                                  <a:prstClr val="black"/>
                                </a:solidFill>
                                <a:latin typeface="Cambria Math" panose="02040503050406030204" pitchFamily="18" charset="0"/>
                                <a:ea typeface="Times New Roman" panose="02020603050405020304" pitchFamily="18" charset="0"/>
                              </a:rPr>
                              <m:t>2</m:t>
                            </m:r>
                          </m:sup>
                        </m:sSup>
                        <m:r>
                          <a:rPr lang="en-US" sz="1400" i="1">
                            <a:solidFill>
                              <a:prstClr val="black"/>
                            </a:solidFill>
                            <a:latin typeface="Cambria Math" panose="02040503050406030204" pitchFamily="18" charset="0"/>
                            <a:ea typeface="Times New Roman" panose="02020603050405020304" pitchFamily="18" charset="0"/>
                          </a:rPr>
                          <m:t>  →</m:t>
                        </m:r>
                        <m:r>
                          <a:rPr lang="en-US" sz="1400" i="1">
                            <a:solidFill>
                              <a:prstClr val="black"/>
                            </a:solidFill>
                            <a:latin typeface="Cambria Math" panose="02040503050406030204" pitchFamily="18" charset="0"/>
                            <a:ea typeface="Times New Roman" panose="02020603050405020304" pitchFamily="18" charset="0"/>
                          </a:rPr>
                          <m:t>𝑚𝑖𝑛</m:t>
                        </m:r>
                      </m:e>
                    </m:nary>
                  </m:oMath>
                </a14:m>
                <a:endParaRPr lang="en-US" dirty="0"/>
              </a:p>
            </p:txBody>
          </p:sp>
        </mc:Choice>
        <mc:Fallback xmlns="">
          <p:sp>
            <p:nvSpPr>
              <p:cNvPr id="3" name="Rectangle 2">
                <a:extLst>
                  <a:ext uri="{FF2B5EF4-FFF2-40B4-BE49-F238E27FC236}">
                    <a16:creationId xmlns:a16="http://schemas.microsoft.com/office/drawing/2014/main" id="{27B1BCC5-C51A-4670-A7A5-923983C3547A}"/>
                  </a:ext>
                </a:extLst>
              </p:cNvPr>
              <p:cNvSpPr>
                <a:spLocks noRot="1" noChangeAspect="1" noMove="1" noResize="1" noEditPoints="1" noAdjustHandles="1" noChangeArrowheads="1" noChangeShapeType="1" noTextEdit="1"/>
              </p:cNvSpPr>
              <p:nvPr/>
            </p:nvSpPr>
            <p:spPr>
              <a:xfrm>
                <a:off x="3886200" y="1409615"/>
                <a:ext cx="4343400" cy="397673"/>
              </a:xfrm>
              <a:prstGeom prst="rect">
                <a:avLst/>
              </a:prstGeom>
              <a:blipFill>
                <a:blip r:embed="rId3"/>
                <a:stretch>
                  <a:fillRect l="-421" t="-67692" b="-113846"/>
                </a:stretch>
              </a:blipFill>
            </p:spPr>
            <p:txBody>
              <a:bodyPr/>
              <a:lstStyle/>
              <a:p>
                <a:r>
                  <a:rPr lang="en-US">
                    <a:noFill/>
                  </a:rPr>
                  <a:t> </a:t>
                </a:r>
              </a:p>
            </p:txBody>
          </p:sp>
        </mc:Fallback>
      </mc:AlternateContent>
    </p:spTree>
    <p:extLst>
      <p:ext uri="{BB962C8B-B14F-4D97-AF65-F5344CB8AC3E}">
        <p14:creationId xmlns:p14="http://schemas.microsoft.com/office/powerpoint/2010/main" val="3802810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34</a:t>
            </a:fld>
            <a:endParaRPr lang="en-GB" altLang="en-US">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5661358"/>
          </a:xfrm>
          <a:prstGeom prst="rect">
            <a:avLst/>
          </a:prstGeom>
        </p:spPr>
        <p:txBody>
          <a:bodyPr wrap="square">
            <a:spAutoFit/>
          </a:bodyPr>
          <a:lstStyle/>
          <a:p>
            <a:r>
              <a:rPr lang="en-US" dirty="0"/>
              <a:t>let </a:t>
            </a:r>
            <a:r>
              <a:rPr lang="en-US" i="1" dirty="0"/>
              <a:t>Y </a:t>
            </a:r>
            <a:r>
              <a:rPr lang="en-US" dirty="0"/>
              <a:t>be the observed status of the firm at the end of some predetermined</a:t>
            </a:r>
          </a:p>
          <a:p>
            <a:r>
              <a:rPr lang="en-US" dirty="0"/>
              <a:t>time horizon. Let </a:t>
            </a:r>
            <a:r>
              <a:rPr lang="en-US" i="1" dirty="0"/>
              <a:t>Y </a:t>
            </a:r>
            <a:r>
              <a:rPr lang="en-US" dirty="0"/>
              <a:t>= 1 if the firm has defaulted and 0 otherwise. Let us denote the probability of default by p  (0&lt; =p &lt;= 1)</a:t>
            </a:r>
          </a:p>
          <a:p>
            <a:endParaRPr lang="en-US" dirty="0"/>
          </a:p>
          <a:p>
            <a:r>
              <a:rPr lang="en-US" dirty="0"/>
              <a:t>             -  odds (the ratio of favorable to unfavorable cases) that Y equals 1</a:t>
            </a:r>
          </a:p>
          <a:p>
            <a:endParaRPr lang="en-US" dirty="0"/>
          </a:p>
          <a:p>
            <a:r>
              <a:rPr lang="en-US" dirty="0"/>
              <a:t>where        is the probability that Y = 1</a:t>
            </a:r>
          </a:p>
          <a:p>
            <a:pPr algn="ctr">
              <a:lnSpc>
                <a:spcPct val="115000"/>
              </a:lnSpc>
              <a:spcAft>
                <a:spcPts val="1000"/>
              </a:spcAft>
            </a:pPr>
            <a:endParaRPr lang="en-US" b="1" dirty="0"/>
          </a:p>
          <a:p>
            <a:pPr algn="ctr">
              <a:lnSpc>
                <a:spcPct val="115000"/>
              </a:lnSpc>
              <a:spcAft>
                <a:spcPts val="1000"/>
              </a:spcAft>
            </a:pPr>
            <a:r>
              <a:rPr lang="en-US" b="1" dirty="0"/>
              <a:t>logit function </a:t>
            </a:r>
            <a:r>
              <a:rPr lang="en-US" dirty="0"/>
              <a:t>- the natural log of the odds that Y=1</a:t>
            </a:r>
          </a:p>
          <a:p>
            <a:pPr algn="ctr">
              <a:lnSpc>
                <a:spcPct val="115000"/>
              </a:lnSpc>
              <a:spcAft>
                <a:spcPts val="1000"/>
              </a:spcAft>
            </a:pPr>
            <a:r>
              <a:rPr lang="en-US" dirty="0"/>
              <a:t>log</a:t>
            </a:r>
          </a:p>
          <a:p>
            <a:pPr algn="ctr">
              <a:lnSpc>
                <a:spcPct val="115000"/>
              </a:lnSpc>
              <a:spcAft>
                <a:spcPts val="1000"/>
              </a:spcAft>
            </a:pPr>
            <a:r>
              <a:rPr lang="en-US" sz="1600" dirty="0">
                <a:latin typeface="Arial" panose="020B0604020202020204" pitchFamily="34" charset="0"/>
                <a:ea typeface="Times New Roman" panose="02020603050405020304" pitchFamily="18" charset="0"/>
              </a:rPr>
              <a:t>The following equation represents the linear dependency between logit function and parameter vector X.</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pic>
        <p:nvPicPr>
          <p:cNvPr id="13320" name="Picture 13319">
            <a:extLst>
              <a:ext uri="{FF2B5EF4-FFF2-40B4-BE49-F238E27FC236}">
                <a16:creationId xmlns:a16="http://schemas.microsoft.com/office/drawing/2014/main" id="{947477B2-F89E-4634-9484-4FF2926F39AD}"/>
              </a:ext>
            </a:extLst>
          </p:cNvPr>
          <p:cNvPicPr>
            <a:picLocks noChangeAspect="1"/>
          </p:cNvPicPr>
          <p:nvPr/>
        </p:nvPicPr>
        <p:blipFill>
          <a:blip r:embed="rId2"/>
          <a:stretch>
            <a:fillRect/>
          </a:stretch>
        </p:blipFill>
        <p:spPr>
          <a:xfrm>
            <a:off x="2209801" y="1601167"/>
            <a:ext cx="605117" cy="685800"/>
          </a:xfrm>
          <a:prstGeom prst="rect">
            <a:avLst/>
          </a:prstGeom>
        </p:spPr>
      </p:pic>
      <p:pic>
        <p:nvPicPr>
          <p:cNvPr id="13325" name="Picture 13324">
            <a:extLst>
              <a:ext uri="{FF2B5EF4-FFF2-40B4-BE49-F238E27FC236}">
                <a16:creationId xmlns:a16="http://schemas.microsoft.com/office/drawing/2014/main" id="{87C4F194-C932-46EE-B963-BCABD62689A6}"/>
              </a:ext>
            </a:extLst>
          </p:cNvPr>
          <p:cNvPicPr>
            <a:picLocks noChangeAspect="1"/>
          </p:cNvPicPr>
          <p:nvPr/>
        </p:nvPicPr>
        <p:blipFill>
          <a:blip r:embed="rId3"/>
          <a:stretch>
            <a:fillRect/>
          </a:stretch>
        </p:blipFill>
        <p:spPr>
          <a:xfrm>
            <a:off x="2971800" y="2347066"/>
            <a:ext cx="304800" cy="453373"/>
          </a:xfrm>
          <a:prstGeom prst="rect">
            <a:avLst/>
          </a:prstGeom>
        </p:spPr>
      </p:pic>
      <p:pic>
        <p:nvPicPr>
          <p:cNvPr id="47" name="Picture 46">
            <a:extLst>
              <a:ext uri="{FF2B5EF4-FFF2-40B4-BE49-F238E27FC236}">
                <a16:creationId xmlns:a16="http://schemas.microsoft.com/office/drawing/2014/main" id="{9A5F0586-5296-4E7C-BE76-F92E7CC80B2A}"/>
              </a:ext>
            </a:extLst>
          </p:cNvPr>
          <p:cNvPicPr>
            <a:picLocks noChangeAspect="1"/>
          </p:cNvPicPr>
          <p:nvPr/>
        </p:nvPicPr>
        <p:blipFill>
          <a:blip r:embed="rId2"/>
          <a:stretch>
            <a:fillRect/>
          </a:stretch>
        </p:blipFill>
        <p:spPr>
          <a:xfrm>
            <a:off x="6097965" y="3328034"/>
            <a:ext cx="605117" cy="685800"/>
          </a:xfrm>
          <a:prstGeom prst="rect">
            <a:avLst/>
          </a:prstGeom>
        </p:spPr>
      </p:pic>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13328" name="Object 13327">
                <a:extLst>
                  <a:ext uri="{FF2B5EF4-FFF2-40B4-BE49-F238E27FC236}">
                    <a16:creationId xmlns:a16="http://schemas.microsoft.com/office/drawing/2014/main" id="{D4B87E55-E8B4-4CB6-8AF8-B6BD60BCC71C}"/>
                  </a:ext>
                </a:extLst>
              </p:cNvPr>
              <p:cNvSpPr txBox="1"/>
              <p:nvPr/>
            </p:nvSpPr>
            <p:spPr bwMode="auto">
              <a:xfrm>
                <a:off x="2802340" y="4774895"/>
                <a:ext cx="6227762" cy="12001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func>
                        <m:funcPr>
                          <m:ctrlPr>
                            <a:rPr lang="en-US" i="1">
                              <a:solidFill>
                                <a:srgbClr val="000000"/>
                              </a:solidFill>
                              <a:latin typeface="Cambria Math" panose="02040503050406030204" pitchFamily="18" charset="0"/>
                            </a:rPr>
                          </m:ctrlPr>
                        </m:funcPr>
                        <m:fName>
                          <m:r>
                            <m:rPr>
                              <m:sty m:val="p"/>
                            </m:rPr>
                            <a:rPr lang="en-US">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𝑝</m:t>
                          </m:r>
                        </m:num>
                        <m:den>
                          <m:r>
                            <a:rPr lang="en-US" i="1">
                              <a:solidFill>
                                <a:srgbClr val="000000"/>
                              </a:solidFill>
                              <a:latin typeface="Cambria Math" panose="02040503050406030204" pitchFamily="18" charset="0"/>
                            </a:rPr>
                            <m:t>1−</m:t>
                          </m:r>
                          <m:r>
                            <a:rPr lang="en-US" i="1">
                              <a:solidFill>
                                <a:srgbClr val="000000"/>
                              </a:solidFill>
                              <a:latin typeface="Cambria Math" panose="02040503050406030204" pitchFamily="18" charset="0"/>
                            </a:rPr>
                            <m:t>𝑝</m:t>
                          </m:r>
                        </m:den>
                      </m:f>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1</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2</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𝑘</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𝑘</m:t>
                          </m:r>
                        </m:sub>
                      </m:sSub>
                      <m:r>
                        <a:rPr lang="en-US" i="1">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𝑘</m:t>
                          </m:r>
                        </m:sup>
                        <m:e>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𝛽</m:t>
                              </m:r>
                            </m:e>
                            <m:sub>
                              <m:r>
                                <a:rPr lang="en-US" i="1">
                                  <a:solidFill>
                                    <a:srgbClr val="000000"/>
                                  </a:solidFill>
                                  <a:latin typeface="Cambria Math" panose="02040503050406030204" pitchFamily="18" charset="0"/>
                                </a:rPr>
                                <m:t>𝑖</m:t>
                              </m:r>
                            </m:sub>
                          </m:sSub>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𝑥</m:t>
                              </m:r>
                            </m:e>
                            <m:sub>
                              <m:r>
                                <a:rPr lang="en-US" i="1">
                                  <a:solidFill>
                                    <a:srgbClr val="000000"/>
                                  </a:solidFill>
                                  <a:latin typeface="Cambria Math" panose="02040503050406030204" pitchFamily="18" charset="0"/>
                                </a:rPr>
                                <m:t>𝑖</m:t>
                              </m:r>
                            </m:sub>
                          </m:sSub>
                        </m:e>
                      </m:nary>
                    </m:oMath>
                  </m:oMathPara>
                </a14:m>
                <a:endParaRPr lang="en-US" dirty="0"/>
              </a:p>
            </p:txBody>
          </p:sp>
        </mc:Choice>
        <mc:Fallback xmlns="">
          <p:sp>
            <p:nvSpPr>
              <p:cNvPr id="13328" name="Object 13327">
                <a:extLst>
                  <a:ext uri="{FF2B5EF4-FFF2-40B4-BE49-F238E27FC236}">
                    <a16:creationId xmlns:a16="http://schemas.microsoft.com/office/drawing/2014/main" id="{D4B87E55-E8B4-4CB6-8AF8-B6BD60BCC71C}"/>
                  </a:ext>
                </a:extLst>
              </p:cNvPr>
              <p:cNvSpPr txBox="1">
                <a:spLocks noRot="1" noChangeAspect="1" noMove="1" noResize="1" noEditPoints="1" noAdjustHandles="1" noChangeArrowheads="1" noChangeShapeType="1" noTextEdit="1"/>
              </p:cNvSpPr>
              <p:nvPr/>
            </p:nvSpPr>
            <p:spPr bwMode="auto">
              <a:xfrm>
                <a:off x="2802340" y="4774895"/>
                <a:ext cx="6227762" cy="120015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5467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35</a:t>
            </a:fld>
            <a:endParaRPr lang="en-GB" altLang="en-US">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1687450"/>
          </a:xfrm>
          <a:prstGeom prst="rect">
            <a:avLst/>
          </a:prstGeom>
        </p:spPr>
        <p:txBody>
          <a:bodyPr wrap="square">
            <a:spAutoFit/>
          </a:bodyPr>
          <a:lstStyle/>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B06E78-D25C-416D-9E57-7FB1B0D1C8DF}"/>
                  </a:ext>
                </a:extLst>
              </p:cNvPr>
              <p:cNvSpPr/>
              <p:nvPr/>
            </p:nvSpPr>
            <p:spPr>
              <a:xfrm>
                <a:off x="1981200" y="938888"/>
                <a:ext cx="8458200" cy="4027064"/>
              </a:xfrm>
              <a:prstGeom prst="rect">
                <a:avLst/>
              </a:prstGeom>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𝑝</m:t>
                          </m:r>
                        </m:num>
                        <m:den>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𝑝</m:t>
                          </m:r>
                        </m:den>
                      </m:f>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(1−</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 xmlns:m="http://schemas.openxmlformats.org/officeDocument/2006/math">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𝑝</m:t>
                    </m:r>
                    <m:r>
                      <a:rPr lang="en-US"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 </m:t>
                            </m:r>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dirty="0">
                    <a:latin typeface="Calibri" panose="020F0502020204030204" pitchFamily="34" charset="0"/>
                    <a:ea typeface="Times New Roman" panose="02020603050405020304" pitchFamily="18" charset="0"/>
                    <a:cs typeface="Times New Roman" panose="02020603050405020304" pitchFamily="18" charset="0"/>
                  </a:rPr>
                  <a:t>=</a:t>
                </a:r>
                <a14:m>
                  <m:oMath xmlns:m="http://schemas.openxmlformats.org/officeDocument/2006/math">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en-US" i="1">
                            <a:latin typeface="Cambria Math" panose="02040503050406030204" pitchFamily="18" charset="0"/>
                            <a:ea typeface="Calibri" panose="020F0502020204030204" pitchFamily="34" charset="0"/>
                            <a:cs typeface="Times New Roman" panose="02020603050405020304" pitchFamily="18" charset="0"/>
                          </a:rPr>
                          <m:t>1</m:t>
                        </m:r>
                      </m:num>
                      <m:den>
                        <m:r>
                          <a:rPr lang="en-US"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i="1">
                                <a:latin typeface="Cambria Math" panose="02040503050406030204" pitchFamily="18" charset="0"/>
                                <a:ea typeface="Calibri" panose="020F0502020204030204" pitchFamily="34" charset="0"/>
                                <a:cs typeface="Times New Roman" panose="02020603050405020304" pitchFamily="18" charset="0"/>
                              </a:rPr>
                            </m:ctrlPr>
                          </m:sSupPr>
                          <m:e>
                            <m:r>
                              <a:rPr lang="en-US" i="1">
                                <a:latin typeface="Cambria Math" panose="02040503050406030204" pitchFamily="18" charset="0"/>
                                <a:ea typeface="Calibri" panose="020F0502020204030204" pitchFamily="34" charset="0"/>
                                <a:cs typeface="Times New Roman" panose="02020603050405020304" pitchFamily="18" charset="0"/>
                              </a:rPr>
                              <m:t>𝑒</m:t>
                            </m:r>
                          </m:e>
                          <m:sup>
                            <m:r>
                              <a:rPr lang="en-US"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89B06E78-D25C-416D-9E57-7FB1B0D1C8DF}"/>
                  </a:ext>
                </a:extLst>
              </p:cNvPr>
              <p:cNvSpPr>
                <a:spLocks noRot="1" noChangeAspect="1" noMove="1" noResize="1" noEditPoints="1" noAdjustHandles="1" noChangeArrowheads="1" noChangeShapeType="1" noTextEdit="1"/>
              </p:cNvSpPr>
              <p:nvPr/>
            </p:nvSpPr>
            <p:spPr>
              <a:xfrm>
                <a:off x="1981200" y="938888"/>
                <a:ext cx="8458200" cy="402706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1546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590800" y="228601"/>
            <a:ext cx="7391400" cy="449263"/>
          </a:xfrm>
        </p:spPr>
        <p:txBody>
          <a:bodyPr>
            <a:noAutofit/>
          </a:bodyPr>
          <a:lstStyle/>
          <a:p>
            <a:r>
              <a:rPr lang="en-US" altLang="en-US" sz="2800" b="1" dirty="0"/>
              <a:t>Derivative of Sigmoid</a:t>
            </a:r>
          </a:p>
        </p:txBody>
      </p:sp>
      <p:sp>
        <p:nvSpPr>
          <p:cNvPr id="13315" name="Slide Number Placeholder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fld id="{0970B435-B3D7-40B5-BBA5-AFB7349F2824}" type="slidenum">
              <a:rPr lang="en-GB" altLang="en-US" smtClean="0">
                <a:solidFill>
                  <a:schemeClr val="bg2"/>
                </a:solidFill>
              </a:rPr>
              <a:pPr/>
              <a:t>36</a:t>
            </a:fld>
            <a:endParaRPr lang="en-GB" altLang="en-US" dirty="0">
              <a:solidFill>
                <a:schemeClr val="bg2"/>
              </a:solidFill>
            </a:endParaRPr>
          </a:p>
        </p:txBody>
      </p:sp>
      <p:sp>
        <p:nvSpPr>
          <p:cNvPr id="13316" name="Rectangle 2"/>
          <p:cNvSpPr>
            <a:spLocks noChangeArrowheads="1"/>
          </p:cNvSpPr>
          <p:nvPr/>
        </p:nvSpPr>
        <p:spPr bwMode="auto">
          <a:xfrm>
            <a:off x="2057400" y="990600"/>
            <a:ext cx="75438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Frutiger 55 Roman" pitchFamily="34" charset="0"/>
              </a:defRPr>
            </a:lvl1pPr>
            <a:lvl2pPr marL="742950" indent="-285750">
              <a:defRPr>
                <a:solidFill>
                  <a:schemeClr val="tx1"/>
                </a:solidFill>
                <a:latin typeface="Frutiger 55 Roman" pitchFamily="34" charset="0"/>
              </a:defRPr>
            </a:lvl2pPr>
            <a:lvl3pPr marL="1143000" indent="-228600">
              <a:defRPr>
                <a:solidFill>
                  <a:schemeClr val="tx1"/>
                </a:solidFill>
                <a:latin typeface="Frutiger 55 Roman" pitchFamily="34" charset="0"/>
              </a:defRPr>
            </a:lvl3pPr>
            <a:lvl4pPr marL="1600200" indent="-228600">
              <a:defRPr>
                <a:solidFill>
                  <a:schemeClr val="tx1"/>
                </a:solidFill>
                <a:latin typeface="Frutiger 55 Roman" pitchFamily="34" charset="0"/>
              </a:defRPr>
            </a:lvl4pPr>
            <a:lvl5pPr marL="2057400" indent="-228600">
              <a:defRPr>
                <a:solidFill>
                  <a:schemeClr val="tx1"/>
                </a:solidFill>
                <a:latin typeface="Frutiger 55 Roman" pitchFamily="34" charset="0"/>
              </a:defRPr>
            </a:lvl5pPr>
            <a:lvl6pPr marL="2514600" indent="-228600" eaLnBrk="0" fontAlgn="base" hangingPunct="0">
              <a:spcBef>
                <a:spcPct val="50000"/>
              </a:spcBef>
              <a:spcAft>
                <a:spcPct val="0"/>
              </a:spcAft>
              <a:defRPr>
                <a:solidFill>
                  <a:schemeClr val="tx1"/>
                </a:solidFill>
                <a:latin typeface="Frutiger 55 Roman" pitchFamily="34" charset="0"/>
              </a:defRPr>
            </a:lvl6pPr>
            <a:lvl7pPr marL="2971800" indent="-228600" eaLnBrk="0" fontAlgn="base" hangingPunct="0">
              <a:spcBef>
                <a:spcPct val="50000"/>
              </a:spcBef>
              <a:spcAft>
                <a:spcPct val="0"/>
              </a:spcAft>
              <a:defRPr>
                <a:solidFill>
                  <a:schemeClr val="tx1"/>
                </a:solidFill>
                <a:latin typeface="Frutiger 55 Roman" pitchFamily="34" charset="0"/>
              </a:defRPr>
            </a:lvl7pPr>
            <a:lvl8pPr marL="3429000" indent="-228600" eaLnBrk="0" fontAlgn="base" hangingPunct="0">
              <a:spcBef>
                <a:spcPct val="50000"/>
              </a:spcBef>
              <a:spcAft>
                <a:spcPct val="0"/>
              </a:spcAft>
              <a:defRPr>
                <a:solidFill>
                  <a:schemeClr val="tx1"/>
                </a:solidFill>
                <a:latin typeface="Frutiger 55 Roman" pitchFamily="34" charset="0"/>
              </a:defRPr>
            </a:lvl8pPr>
            <a:lvl9pPr marL="3886200" indent="-228600" eaLnBrk="0" fontAlgn="base" hangingPunct="0">
              <a:spcBef>
                <a:spcPct val="50000"/>
              </a:spcBef>
              <a:spcAft>
                <a:spcPct val="0"/>
              </a:spcAft>
              <a:defRPr>
                <a:solidFill>
                  <a:schemeClr val="tx1"/>
                </a:solidFill>
                <a:latin typeface="Frutiger 55 Roman" pitchFamily="34" charset="0"/>
              </a:defRPr>
            </a:lvl9pPr>
          </a:lstStyle>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a:p>
            <a:endParaRPr lang="en-US" altLang="en-US" sz="16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144BE94-3E86-42FE-B3E1-EECFA9C1523E}"/>
              </a:ext>
            </a:extLst>
          </p:cNvPr>
          <p:cNvSpPr/>
          <p:nvPr/>
        </p:nvSpPr>
        <p:spPr>
          <a:xfrm>
            <a:off x="2209800" y="677863"/>
            <a:ext cx="7391400" cy="1687450"/>
          </a:xfrm>
          <a:prstGeom prst="rect">
            <a:avLst/>
          </a:prstGeom>
        </p:spPr>
        <p:txBody>
          <a:bodyPr wrap="square">
            <a:spAutoFit/>
          </a:bodyPr>
          <a:lstStyle/>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r>
              <a:rPr lang="en-US" sz="1400" dirty="0">
                <a:latin typeface="Arial" panose="020B0604020202020204" pitchFamily="34" charset="0"/>
                <a:ea typeface="Times New Roman" panose="02020603050405020304" pitchFamily="18" charset="0"/>
              </a:rPr>
              <a:t> </a:t>
            </a:r>
          </a:p>
          <a:p>
            <a:pPr algn="ctr">
              <a:lnSpc>
                <a:spcPct val="115000"/>
              </a:lnSpc>
              <a:spcAft>
                <a:spcPts val="1000"/>
              </a:spcAft>
            </a:pPr>
            <a:endParaRPr lang="en-US" sz="1400" dirty="0">
              <a:latin typeface="Arial" panose="020B0604020202020204" pitchFamily="34" charset="0"/>
              <a:ea typeface="Times New Roman" panose="02020603050405020304" pitchFamily="18"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a:p>
            <a:pPr algn="ctr">
              <a:lnSpc>
                <a:spcPct val="115000"/>
              </a:lnSpc>
              <a:spcAft>
                <a:spcPts val="1000"/>
              </a:spcAft>
            </a:pPr>
            <a:endParaRPr lang="en-US" sz="1000" dirty="0">
              <a:latin typeface="Arial" panose="020B0604020202020204" pitchFamily="34" charset="0"/>
              <a:ea typeface="Calibri" panose="020F0502020204030204" pitchFamily="34" charset="0"/>
            </a:endParaRPr>
          </a:p>
        </p:txBody>
      </p:sp>
      <p:sp>
        <p:nvSpPr>
          <p:cNvPr id="13327" name="Rectangle 39">
            <a:extLst>
              <a:ext uri="{FF2B5EF4-FFF2-40B4-BE49-F238E27FC236}">
                <a16:creationId xmlns:a16="http://schemas.microsoft.com/office/drawing/2014/main" id="{B2224221-F794-4B9F-A54C-FF317706E897}"/>
              </a:ext>
            </a:extLst>
          </p:cNvPr>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9B06E78-D25C-416D-9E57-7FB1B0D1C8DF}"/>
                  </a:ext>
                </a:extLst>
              </p:cNvPr>
              <p:cNvSpPr/>
              <p:nvPr/>
            </p:nvSpPr>
            <p:spPr>
              <a:xfrm>
                <a:off x="1981200" y="938889"/>
                <a:ext cx="8305800" cy="5589735"/>
              </a:xfrm>
              <a:prstGeom prst="rect">
                <a:avLst/>
              </a:prstGeom>
            </p:spPr>
            <p:txBody>
              <a:bodyPr wrap="square">
                <a:spAutoFit/>
              </a:bodyPr>
              <a:lstStyle/>
              <a:p>
                <a:pPr>
                  <a:lnSpc>
                    <a:spcPct val="107000"/>
                  </a:lnSpc>
                  <a:spcAft>
                    <a:spcPts val="800"/>
                  </a:spcAft>
                </a:pPr>
                <a:r>
                  <a:rPr lang="en-US" dirty="0">
                    <a:ea typeface="Calibri" panose="020F0502020204030204" pitchFamily="34" charset="0"/>
                    <a:cs typeface="Times New Roman" panose="02020603050405020304" pitchFamily="18" charset="0"/>
                  </a:rPr>
                  <a:t>Let us use  notation</a:t>
                </a:r>
              </a:p>
              <a:p>
                <a:pPr>
                  <a:lnSpc>
                    <a:spcPct val="107000"/>
                  </a:lnSpc>
                  <a:spcAft>
                    <a:spcPts val="800"/>
                  </a:spcAft>
                </a:pPr>
                <a:r>
                  <a:rPr lang="en-US" dirty="0">
                    <a:ea typeface="Calibri" panose="020F0502020204030204" pitchFamily="34" charset="0"/>
                    <a:cs typeface="Times New Roman" panose="02020603050405020304" pitchFamily="18" charset="0"/>
                  </a:rPr>
                  <a:t> y=</a:t>
                </a:r>
                <a14:m>
                  <m:oMath xmlns:m="http://schemas.openxmlformats.org/officeDocument/2006/math">
                    <m:nary>
                      <m:naryPr>
                        <m:chr m:val="∑"/>
                        <m:ctrlPr>
                          <a:rPr lang="en-US" i="1">
                            <a:latin typeface="Cambria Math" panose="02040503050406030204" pitchFamily="18" charset="0"/>
                            <a:ea typeface="Calibri" panose="020F0502020204030204" pitchFamily="34" charset="0"/>
                            <a:cs typeface="Times New Roman" panose="02020603050405020304" pitchFamily="18" charset="0"/>
                          </a:rPr>
                        </m:ctrlPr>
                      </m:naryPr>
                      <m:sub>
                        <m:r>
                          <a:rPr lang="en-US" i="1">
                            <a:latin typeface="Cambria Math" panose="02040503050406030204" pitchFamily="18" charset="0"/>
                            <a:ea typeface="Calibri" panose="020F0502020204030204" pitchFamily="34" charset="0"/>
                            <a:cs typeface="Times New Roman" panose="02020603050405020304" pitchFamily="18" charset="0"/>
                          </a:rPr>
                          <m:t>𝑖</m:t>
                        </m:r>
                        <m:r>
                          <a:rPr lang="en-US" i="1">
                            <a:latin typeface="Cambria Math" panose="02040503050406030204" pitchFamily="18" charset="0"/>
                            <a:ea typeface="Calibri" panose="020F0502020204030204" pitchFamily="34" charset="0"/>
                            <a:cs typeface="Times New Roman" panose="02020603050405020304" pitchFamily="18" charset="0"/>
                          </a:rPr>
                          <m:t>=1</m:t>
                        </m:r>
                      </m:sub>
                      <m:sup>
                        <m:r>
                          <a:rPr lang="en-US"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𝑥</m:t>
                            </m:r>
                          </m:e>
                          <m:sub>
                            <m:r>
                              <a:rPr lang="en-US" i="1">
                                <a:latin typeface="Cambria Math" panose="02040503050406030204" pitchFamily="18" charset="0"/>
                                <a:ea typeface="Calibri" panose="020F0502020204030204" pitchFamily="34" charset="0"/>
                                <a:cs typeface="Times New Roman" panose="02020603050405020304" pitchFamily="18" charset="0"/>
                              </a:rPr>
                              <m:t>𝑖</m:t>
                            </m:r>
                          </m:sub>
                        </m:sSub>
                      </m:e>
                    </m:nary>
                  </m:oMath>
                </a14:m>
                <a:endParaRPr lang="en-US" i="1" dirty="0">
                  <a:latin typeface="Cambria Math" panose="020405030504060302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dirty="0">
                    <a:ea typeface="Calibri" panose="020F0502020204030204" pitchFamily="34" charset="0"/>
                    <a:cs typeface="Times New Roman" panose="02020603050405020304" pitchFamily="18" charset="0"/>
                  </a:rPr>
                  <a:t>Let us compute a derivative of sigmoid</a:t>
                </a:r>
              </a:p>
              <a:p>
                <a:pPr>
                  <a:lnSpc>
                    <a:spcPct val="107000"/>
                  </a:lnSpc>
                  <a:spcAft>
                    <a:spcPts val="800"/>
                  </a:spcAft>
                </a:pPr>
                <a:r>
                  <a:rPr lang="en-US" dirty="0"/>
                  <a:t>Calculating the derivative of the sigmoid function makes use of the quotient rule and a clever trick that both adds and subtracts a one from the numerator: </a:t>
                </a:r>
              </a:p>
              <a:p>
                <a:pPr>
                  <a:lnSpc>
                    <a:spcPct val="107000"/>
                  </a:lnSpc>
                  <a:spcAft>
                    <a:spcPts val="800"/>
                  </a:spcAft>
                </a:pPr>
                <a:endParaRPr lang="en-US" dirty="0">
                  <a:ea typeface="Calibri" panose="020F0502020204030204" pitchFamily="34" charset="0"/>
                  <a:cs typeface="Times New Roman" panose="02020603050405020304" pitchFamily="18" charset="0"/>
                </a:endParaRP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𝑑𝑝</m:t>
                        </m:r>
                      </m:num>
                      <m:den>
                        <m:r>
                          <a:rPr lang="en-US" i="1">
                            <a:latin typeface="Cambria Math" panose="02040503050406030204" pitchFamily="18" charset="0"/>
                          </a:rPr>
                          <m:t>𝑑𝑦</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𝑑𝑦</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oMath>
                </a14:m>
                <a:r>
                  <a:rPr lang="en-US" dirty="0"/>
                  <a:t>=</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oMath>
                </a14:m>
                <a:r>
                  <a:rPr lang="en-US" dirty="0"/>
                  <a:t>=</a:t>
                </a:r>
                <a14:m>
                  <m:oMath xmlns:m="http://schemas.openxmlformats.org/officeDocument/2006/math">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r>
                          <a:rPr lang="en-US" i="1">
                            <a:latin typeface="Cambria Math" panose="02040503050406030204" pitchFamily="18" charset="0"/>
                          </a:rPr>
                          <m:t>−1</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e>
                            </m:d>
                          </m:e>
                          <m:sup>
                            <m:r>
                              <a:rPr lang="en-US" i="1">
                                <a:latin typeface="Cambria Math" panose="02040503050406030204" pitchFamily="18" charset="0"/>
                              </a:rPr>
                              <m:t>2</m:t>
                            </m:r>
                          </m:sup>
                        </m:sSup>
                      </m:den>
                    </m:f>
                    <m:r>
                      <a:rPr lang="en-US" i="1">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e>
                      <m:sup>
                        <m:r>
                          <a:rPr lang="en-US" i="1">
                            <a:latin typeface="Cambria Math" panose="02040503050406030204" pitchFamily="18" charset="0"/>
                          </a:rPr>
                          <m:t>2</m:t>
                        </m:r>
                      </m:sup>
                    </m:sSup>
                  </m:oMath>
                </a14:m>
                <a:endParaRPr lang="en-US" dirty="0"/>
              </a:p>
              <a:p>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r>
                      <a:rPr lang="en-US" i="1">
                        <a:latin typeface="Cambria Math" panose="02040503050406030204" pitchFamily="18" charset="0"/>
                      </a:rPr>
                      <m:t>)</m:t>
                    </m:r>
                  </m:oMath>
                </a14:m>
                <a:r>
                  <a:rPr lang="en-US" dirty="0"/>
                  <a:t>-</a:t>
                </a:r>
                <a14:m>
                  <m:oMath xmlns:m="http://schemas.openxmlformats.org/officeDocument/2006/math">
                    <m:r>
                      <a:rPr lang="en-US">
                        <a:latin typeface="Cambria Math" panose="02040503050406030204" pitchFamily="18" charset="0"/>
                      </a:rPr>
                      <m:t> </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e>
                        </m:d>
                      </m:e>
                      <m:sup>
                        <m:r>
                          <a:rPr lang="en-US" i="1">
                            <a:latin typeface="Cambria Math" panose="02040503050406030204" pitchFamily="18" charset="0"/>
                          </a:rPr>
                          <m:t>2</m:t>
                        </m:r>
                      </m:sup>
                    </m:sSup>
                  </m:oMath>
                </a14:m>
                <a:r>
                  <a:rPr lang="en-US" dirty="0"/>
                  <a:t> </a:t>
                </a:r>
                <a14:m>
                  <m:oMath xmlns:m="http://schemas.openxmlformats.org/officeDocument/2006/math">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r>
                      <a:rPr lang="en-US" i="1">
                        <a:latin typeface="Cambria Math" panose="02040503050406030204" pitchFamily="18" charset="0"/>
                      </a:rPr>
                      <m:t>)(1−</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𝑦</m:t>
                            </m:r>
                          </m:sup>
                        </m:sSup>
                      </m:den>
                    </m:f>
                  </m:oMath>
                </a14:m>
                <a:r>
                  <a:rPr lang="en-US" dirty="0"/>
                  <a:t>)= </a:t>
                </a:r>
                <a14:m>
                  <m:oMath xmlns:m="http://schemas.openxmlformats.org/officeDocument/2006/math">
                    <m:r>
                      <a:rPr lang="en-US" i="1">
                        <a:latin typeface="Cambria Math" panose="02040503050406030204" pitchFamily="18" charset="0"/>
                      </a:rPr>
                      <m:t>𝑝</m:t>
                    </m:r>
                  </m:oMath>
                </a14:m>
                <a:r>
                  <a:rPr lang="en-US" dirty="0"/>
                  <a:t>(1- </a:t>
                </a:r>
                <a14:m>
                  <m:oMath xmlns:m="http://schemas.openxmlformats.org/officeDocument/2006/math">
                    <m:r>
                      <a:rPr lang="en-US" i="1">
                        <a:latin typeface="Cambria Math" panose="02040503050406030204" pitchFamily="18" charset="0"/>
                      </a:rPr>
                      <m:t>𝑝</m:t>
                    </m:r>
                  </m:oMath>
                </a14:m>
                <a:r>
                  <a:rPr lang="en-US" dirty="0"/>
                  <a:t>)</a:t>
                </a:r>
              </a:p>
              <a:p>
                <a:r>
                  <a:rPr lang="en-US" dirty="0"/>
                  <a:t>Here we see that derivative evaluated at y is simply logistic function itself weighted by 1-minus-logistic function. This turns out to be a convenient form for efficiently calculating gradients used in neural networks: if one keeps in memory the feed-forward activations of the logistic function for a given layer, the gradients for that layer can be evaluated using simple multiplication and subtraction rather than performing any re-evaluating the sigmoid function, which requires extra exponentiation.</a:t>
                </a:r>
              </a:p>
              <a:p>
                <a:endParaRPr lang="en-US" dirty="0"/>
              </a:p>
              <a:p>
                <a:pPr>
                  <a:lnSpc>
                    <a:spcPct val="107000"/>
                  </a:lnSpc>
                  <a:spcAft>
                    <a:spcPts val="800"/>
                  </a:spcAft>
                </a:pPr>
                <a:r>
                  <a:rPr lang="en-US" dirty="0">
                    <a:latin typeface="Calibri" panose="020F050202020403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89B06E78-D25C-416D-9E57-7FB1B0D1C8DF}"/>
                  </a:ext>
                </a:extLst>
              </p:cNvPr>
              <p:cNvSpPr>
                <a:spLocks noRot="1" noChangeAspect="1" noMove="1" noResize="1" noEditPoints="1" noAdjustHandles="1" noChangeArrowheads="1" noChangeShapeType="1" noTextEdit="1"/>
              </p:cNvSpPr>
              <p:nvPr/>
            </p:nvSpPr>
            <p:spPr>
              <a:xfrm>
                <a:off x="1981200" y="938889"/>
                <a:ext cx="8305800" cy="5589735"/>
              </a:xfrm>
              <a:prstGeom prst="rect">
                <a:avLst/>
              </a:prstGeom>
              <a:blipFill>
                <a:blip r:embed="rId2"/>
                <a:stretch>
                  <a:fillRect l="-734" t="-436" r="-954"/>
                </a:stretch>
              </a:blipFill>
            </p:spPr>
            <p:txBody>
              <a:bodyPr/>
              <a:lstStyle/>
              <a:p>
                <a:r>
                  <a:rPr lang="en-US">
                    <a:noFill/>
                  </a:rPr>
                  <a:t> </a:t>
                </a:r>
              </a:p>
            </p:txBody>
          </p:sp>
        </mc:Fallback>
      </mc:AlternateContent>
    </p:spTree>
    <p:extLst>
      <p:ext uri="{BB962C8B-B14F-4D97-AF65-F5344CB8AC3E}">
        <p14:creationId xmlns:p14="http://schemas.microsoft.com/office/powerpoint/2010/main" val="2706563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1326178"/>
          </a:xfrm>
          <a:prstGeom prst="rect">
            <a:avLst/>
          </a:prstGeom>
        </p:spPr>
        <p:txBody>
          <a:bodyPr wrap="square" anchor="t">
            <a:spAutoFit/>
          </a:bodyPr>
          <a:lstStyle/>
          <a:p>
            <a:r>
              <a:rPr lang="en-US" sz="3600" b="1" dirty="0"/>
              <a:t>                      Convolutional Neural Networks (CNN)</a:t>
            </a:r>
          </a:p>
          <a:p>
            <a:r>
              <a:rPr lang="en-US" altLang="en-US" sz="3600" dirty="0"/>
              <a:t>                                   Applications</a:t>
            </a:r>
          </a:p>
          <a:p>
            <a:r>
              <a:rPr lang="en-US" altLang="en-US" sz="3600" dirty="0"/>
              <a:t>Image classification, image and video recognition, text recognition, recommender systems, image segmentation, image processing, text recognition, natural language processing, </a:t>
            </a:r>
            <a:r>
              <a:rPr lang="en-US" sz="3600" b="0" i="0" dirty="0">
                <a:solidFill>
                  <a:srgbClr val="202122"/>
                </a:solidFill>
                <a:effectLst/>
                <a:latin typeface="Arial" panose="020B0604020202020204" pitchFamily="34" charset="0"/>
              </a:rPr>
              <a:t>financial time series</a:t>
            </a:r>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7C0058B4-C95E-40D2-9D11-7E280C8262CB}"/>
              </a:ext>
            </a:extLst>
          </p:cNvPr>
          <p:cNvPicPr>
            <a:picLocks noChangeAspect="1"/>
          </p:cNvPicPr>
          <p:nvPr/>
        </p:nvPicPr>
        <p:blipFill>
          <a:blip r:embed="rId2"/>
          <a:stretch>
            <a:fillRect/>
          </a:stretch>
        </p:blipFill>
        <p:spPr>
          <a:xfrm>
            <a:off x="810088" y="4324135"/>
            <a:ext cx="2149054" cy="1666758"/>
          </a:xfrm>
          <a:prstGeom prst="rect">
            <a:avLst/>
          </a:prstGeom>
        </p:spPr>
      </p:pic>
      <p:pic>
        <p:nvPicPr>
          <p:cNvPr id="7" name="Picture 6">
            <a:extLst>
              <a:ext uri="{FF2B5EF4-FFF2-40B4-BE49-F238E27FC236}">
                <a16:creationId xmlns:a16="http://schemas.microsoft.com/office/drawing/2014/main" id="{1B1E1339-D36D-4395-B8D7-039A963C11F0}"/>
              </a:ext>
            </a:extLst>
          </p:cNvPr>
          <p:cNvPicPr>
            <a:picLocks noChangeAspect="1"/>
          </p:cNvPicPr>
          <p:nvPr/>
        </p:nvPicPr>
        <p:blipFill>
          <a:blip r:embed="rId3"/>
          <a:stretch>
            <a:fillRect/>
          </a:stretch>
        </p:blipFill>
        <p:spPr>
          <a:xfrm>
            <a:off x="4161454" y="3787944"/>
            <a:ext cx="7220458" cy="2015419"/>
          </a:xfrm>
          <a:prstGeom prst="rect">
            <a:avLst/>
          </a:prstGeom>
        </p:spPr>
      </p:pic>
    </p:spTree>
    <p:extLst>
      <p:ext uri="{BB962C8B-B14F-4D97-AF65-F5344CB8AC3E}">
        <p14:creationId xmlns:p14="http://schemas.microsoft.com/office/powerpoint/2010/main" val="3832347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946" y="140274"/>
            <a:ext cx="11904054" cy="12434173"/>
          </a:xfrm>
          <a:prstGeom prst="rect">
            <a:avLst/>
          </a:prstGeom>
        </p:spPr>
        <p:txBody>
          <a:bodyPr wrap="square" anchor="t">
            <a:spAutoFit/>
          </a:bodyPr>
          <a:lstStyle/>
          <a:p>
            <a:r>
              <a:rPr lang="en-US" sz="3600" b="1" dirty="0"/>
              <a:t>                      Convolutional Neural Networks (CNN)</a:t>
            </a:r>
          </a:p>
          <a:p>
            <a:r>
              <a:rPr lang="en-US" altLang="en-US" sz="3600" dirty="0"/>
              <a:t>                                   Questions:</a:t>
            </a:r>
          </a:p>
          <a:p>
            <a:r>
              <a:rPr lang="en-US" altLang="en-US" sz="3600" dirty="0"/>
              <a:t>Why CNN?</a:t>
            </a:r>
          </a:p>
          <a:p>
            <a:r>
              <a:rPr lang="en-US" altLang="en-US" sz="3600" dirty="0"/>
              <a:t>Advantages over MLP</a:t>
            </a:r>
          </a:p>
          <a:p>
            <a:endParaRPr lang="en-US" altLang="en-US" sz="3600" dirty="0"/>
          </a:p>
          <a:p>
            <a:r>
              <a:rPr lang="en-US" altLang="en-US" sz="3600" dirty="0"/>
              <a:t>Types of data:</a:t>
            </a:r>
          </a:p>
          <a:p>
            <a:r>
              <a:rPr lang="en-US" altLang="en-US" sz="3600" dirty="0"/>
              <a:t>better suited for MLP?</a:t>
            </a:r>
          </a:p>
          <a:p>
            <a:r>
              <a:rPr lang="en-US" altLang="en-US" sz="3600" dirty="0"/>
              <a:t>Better suited for CNN?</a:t>
            </a:r>
          </a:p>
          <a:p>
            <a:endParaRPr lang="en-US" altLang="en-US" sz="3600" dirty="0"/>
          </a:p>
          <a:p>
            <a:r>
              <a:rPr lang="en-US" altLang="en-US" sz="3600" dirty="0"/>
              <a:t>Image data? (what are the properties of image data?)</a:t>
            </a:r>
          </a:p>
          <a:p>
            <a:r>
              <a:rPr lang="en-US" altLang="en-US" sz="3600" dirty="0"/>
              <a:t>Movie dataset (what are the properties of this dataset?)</a:t>
            </a:r>
          </a:p>
          <a:p>
            <a:r>
              <a:rPr lang="en-US" altLang="en-US" sz="3600" dirty="0"/>
              <a:t>Inhomogeneous/homogeneous, numerical/non-numerical</a:t>
            </a:r>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599284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556188"/>
          </a:xfrm>
          <a:prstGeom prst="rect">
            <a:avLst/>
          </a:prstGeom>
        </p:spPr>
        <p:txBody>
          <a:bodyPr wrap="square" anchor="t">
            <a:spAutoFit/>
          </a:bodyPr>
          <a:lstStyle/>
          <a:p>
            <a:r>
              <a:rPr lang="en-US" sz="3600" b="1" dirty="0"/>
              <a:t>                             Convolutional Neural Networks</a:t>
            </a:r>
          </a:p>
          <a:p>
            <a:r>
              <a:rPr lang="en-US" altLang="en-US" sz="3600" dirty="0"/>
              <a:t>  Idea: modeled after receptive field of animals visual cortex</a:t>
            </a:r>
          </a:p>
          <a:p>
            <a:r>
              <a:rPr lang="en-US" altLang="en-US" sz="3600" dirty="0"/>
              <a:t>   Compare to feed-forward fully connected neural networks!</a:t>
            </a:r>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12125C70-0D8F-4D6F-8ECD-9DFC59CFE0A0}"/>
              </a:ext>
            </a:extLst>
          </p:cNvPr>
          <p:cNvPicPr>
            <a:picLocks noChangeAspect="1"/>
          </p:cNvPicPr>
          <p:nvPr/>
        </p:nvPicPr>
        <p:blipFill>
          <a:blip r:embed="rId2"/>
          <a:stretch>
            <a:fillRect/>
          </a:stretch>
        </p:blipFill>
        <p:spPr>
          <a:xfrm>
            <a:off x="6982545" y="1887535"/>
            <a:ext cx="4192608" cy="2322931"/>
          </a:xfrm>
          <a:prstGeom prst="rect">
            <a:avLst/>
          </a:prstGeom>
        </p:spPr>
      </p:pic>
      <p:pic>
        <p:nvPicPr>
          <p:cNvPr id="11" name="Picture 10">
            <a:extLst>
              <a:ext uri="{FF2B5EF4-FFF2-40B4-BE49-F238E27FC236}">
                <a16:creationId xmlns:a16="http://schemas.microsoft.com/office/drawing/2014/main" id="{A3AA4B00-F1FF-4239-868C-B97FA99C9061}"/>
              </a:ext>
            </a:extLst>
          </p:cNvPr>
          <p:cNvPicPr>
            <a:picLocks noChangeAspect="1"/>
          </p:cNvPicPr>
          <p:nvPr/>
        </p:nvPicPr>
        <p:blipFill>
          <a:blip r:embed="rId3"/>
          <a:stretch>
            <a:fillRect/>
          </a:stretch>
        </p:blipFill>
        <p:spPr>
          <a:xfrm>
            <a:off x="700180" y="1887535"/>
            <a:ext cx="3806536" cy="1898350"/>
          </a:xfrm>
          <a:prstGeom prst="rect">
            <a:avLst/>
          </a:prstGeom>
        </p:spPr>
      </p:pic>
      <p:pic>
        <p:nvPicPr>
          <p:cNvPr id="13" name="Picture 12">
            <a:extLst>
              <a:ext uri="{FF2B5EF4-FFF2-40B4-BE49-F238E27FC236}">
                <a16:creationId xmlns:a16="http://schemas.microsoft.com/office/drawing/2014/main" id="{70AB8845-EF26-41A7-BFF0-9E3828251F10}"/>
              </a:ext>
            </a:extLst>
          </p:cNvPr>
          <p:cNvPicPr>
            <a:picLocks noChangeAspect="1"/>
          </p:cNvPicPr>
          <p:nvPr/>
        </p:nvPicPr>
        <p:blipFill>
          <a:blip r:embed="rId4"/>
          <a:stretch>
            <a:fillRect/>
          </a:stretch>
        </p:blipFill>
        <p:spPr>
          <a:xfrm>
            <a:off x="492577" y="4105358"/>
            <a:ext cx="3986320" cy="2752642"/>
          </a:xfrm>
          <a:prstGeom prst="rect">
            <a:avLst/>
          </a:prstGeom>
        </p:spPr>
      </p:pic>
      <p:pic>
        <p:nvPicPr>
          <p:cNvPr id="15" name="Picture 14">
            <a:extLst>
              <a:ext uri="{FF2B5EF4-FFF2-40B4-BE49-F238E27FC236}">
                <a16:creationId xmlns:a16="http://schemas.microsoft.com/office/drawing/2014/main" id="{71419EC1-E5A9-49D8-B90A-29BC903A853E}"/>
              </a:ext>
            </a:extLst>
          </p:cNvPr>
          <p:cNvPicPr>
            <a:picLocks noChangeAspect="1"/>
          </p:cNvPicPr>
          <p:nvPr/>
        </p:nvPicPr>
        <p:blipFill>
          <a:blip r:embed="rId5"/>
          <a:stretch>
            <a:fillRect/>
          </a:stretch>
        </p:blipFill>
        <p:spPr>
          <a:xfrm>
            <a:off x="7107382" y="4340125"/>
            <a:ext cx="3746914" cy="2553341"/>
          </a:xfrm>
          <a:prstGeom prst="rect">
            <a:avLst/>
          </a:prstGeom>
        </p:spPr>
      </p:pic>
    </p:spTree>
    <p:extLst>
      <p:ext uri="{BB962C8B-B14F-4D97-AF65-F5344CB8AC3E}">
        <p14:creationId xmlns:p14="http://schemas.microsoft.com/office/powerpoint/2010/main" val="343429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6776" y="125841"/>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24626"/>
            <a:ext cx="10070268" cy="6155531"/>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2600" dirty="0"/>
          </a:p>
          <a:p>
            <a:endParaRPr lang="en-US" sz="2600" dirty="0"/>
          </a:p>
          <a:p>
            <a:endParaRPr lang="en-US" sz="2600" dirty="0"/>
          </a:p>
          <a:p>
            <a:endParaRPr lang="en-US" sz="2600" dirty="0"/>
          </a:p>
          <a:p>
            <a:endParaRPr lang="en-US" sz="2600" dirty="0"/>
          </a:p>
          <a:p>
            <a:r>
              <a:rPr lang="en-US" altLang="en-US" sz="2400" b="1" i="1" dirty="0">
                <a:solidFill>
                  <a:srgbClr val="000000"/>
                </a:solidFill>
                <a:cs typeface="Calibri" panose="020F0502020204030204"/>
              </a:rPr>
              <a:t>Can we use linear regression to fit this data? If not why not?</a:t>
            </a:r>
          </a:p>
          <a:p>
            <a:endParaRPr lang="en-US" sz="2600" dirty="0"/>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679467" y="2257274"/>
            <a:ext cx="2953684" cy="3238223"/>
          </a:xfrm>
          <a:prstGeom prst="rect">
            <a:avLst/>
          </a:prstGeom>
        </p:spPr>
      </p:pic>
    </p:spTree>
    <p:extLst>
      <p:ext uri="{BB962C8B-B14F-4D97-AF65-F5344CB8AC3E}">
        <p14:creationId xmlns:p14="http://schemas.microsoft.com/office/powerpoint/2010/main" val="1326261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4588609"/>
          </a:xfrm>
          <a:prstGeom prst="rect">
            <a:avLst/>
          </a:prstGeom>
        </p:spPr>
        <p:txBody>
          <a:bodyPr wrap="square" anchor="t">
            <a:spAutoFit/>
          </a:bodyPr>
          <a:lstStyle/>
          <a:p>
            <a:r>
              <a:rPr lang="en-US" sz="3600" b="1" dirty="0"/>
              <a:t>                      Convolutional Neural Networks (CNN)</a:t>
            </a:r>
          </a:p>
          <a:p>
            <a:r>
              <a:rPr lang="en-US" altLang="en-US" sz="3600" dirty="0"/>
              <a:t>                                       History</a:t>
            </a:r>
          </a:p>
          <a:p>
            <a:endParaRPr lang="en-US" altLang="en-US" sz="3600" dirty="0"/>
          </a:p>
          <a:p>
            <a:r>
              <a:rPr lang="en-US" altLang="en-US" sz="3600" dirty="0"/>
              <a:t>Late 1980s -  CNN is introduced</a:t>
            </a:r>
          </a:p>
          <a:p>
            <a:r>
              <a:rPr lang="en-US" sz="3600" b="0" i="0" dirty="0">
                <a:solidFill>
                  <a:srgbClr val="000000"/>
                </a:solidFill>
                <a:effectLst/>
                <a:latin typeface="Linux Libertine"/>
              </a:rPr>
              <a:t>1987 (Yann </a:t>
            </a:r>
            <a:r>
              <a:rPr lang="en-US" sz="3600" b="0" i="0" dirty="0" err="1">
                <a:solidFill>
                  <a:srgbClr val="000000"/>
                </a:solidFill>
                <a:effectLst/>
                <a:latin typeface="Linux Libertine"/>
              </a:rPr>
              <a:t>LeCun</a:t>
            </a:r>
            <a:r>
              <a:rPr lang="en-US" sz="3600" dirty="0">
                <a:solidFill>
                  <a:srgbClr val="000000"/>
                </a:solidFill>
                <a:latin typeface="Linux Libertine"/>
              </a:rPr>
              <a:t>) </a:t>
            </a:r>
            <a:r>
              <a:rPr lang="en-US" sz="3200" dirty="0" err="1">
                <a:solidFill>
                  <a:srgbClr val="000000"/>
                </a:solidFill>
                <a:latin typeface="Linux Libertine"/>
              </a:rPr>
              <a:t>BackPropagation</a:t>
            </a:r>
            <a:r>
              <a:rPr lang="en-US" sz="3200" dirty="0">
                <a:solidFill>
                  <a:srgbClr val="000000"/>
                </a:solidFill>
                <a:latin typeface="Linux Libertine"/>
              </a:rPr>
              <a:t> training of CNN, foundation of modern computer vision</a:t>
            </a:r>
            <a:endParaRPr lang="en-US" sz="3200" b="0" i="0" dirty="0">
              <a:solidFill>
                <a:srgbClr val="000000"/>
              </a:solidFill>
              <a:effectLst/>
              <a:latin typeface="Linux Libertine"/>
            </a:endParaRPr>
          </a:p>
          <a:p>
            <a:endParaRPr lang="en-US" altLang="en-US" sz="3600" dirty="0"/>
          </a:p>
          <a:p>
            <a:endParaRPr lang="en-US" altLang="en-US" sz="3600" dirty="0"/>
          </a:p>
          <a:p>
            <a:endParaRPr lang="en-US" altLang="en-US" sz="3600" dirty="0"/>
          </a:p>
          <a:p>
            <a:endParaRPr lang="en-US" altLang="en-US" sz="3600" dirty="0"/>
          </a:p>
          <a:p>
            <a:endParaRPr lang="en-US" altLang="en-US" sz="3600" dirty="0"/>
          </a:p>
          <a:p>
            <a:r>
              <a:rPr lang="en-US" altLang="en-US" sz="3600" dirty="0"/>
              <a:t>2012 (</a:t>
            </a:r>
            <a:r>
              <a:rPr lang="en-US" altLang="en-US" sz="3600" dirty="0" err="1"/>
              <a:t>AlexNet</a:t>
            </a:r>
            <a:r>
              <a:rPr lang="en-US" altLang="en-US" sz="3600" dirty="0"/>
              <a:t> by Alex </a:t>
            </a:r>
            <a:r>
              <a:rPr lang="en-US" sz="3600" b="0" i="0" dirty="0" err="1">
                <a:solidFill>
                  <a:srgbClr val="000000"/>
                </a:solidFill>
                <a:effectLst/>
                <a:latin typeface="Linux Libertine"/>
              </a:rPr>
              <a:t>Krizhevsky</a:t>
            </a:r>
            <a:r>
              <a:rPr lang="en-US" sz="3600" b="0" i="0" dirty="0">
                <a:solidFill>
                  <a:srgbClr val="000000"/>
                </a:solidFill>
                <a:effectLst/>
                <a:latin typeface="Linux Libertine"/>
              </a:rPr>
              <a:t>)  </a:t>
            </a:r>
            <a:r>
              <a:rPr lang="en-US" altLang="en-US" sz="3200" dirty="0"/>
              <a:t>growing popularity of CNN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2" name="Picture 1">
            <a:extLst>
              <a:ext uri="{FF2B5EF4-FFF2-40B4-BE49-F238E27FC236}">
                <a16:creationId xmlns:a16="http://schemas.microsoft.com/office/drawing/2014/main" id="{CCAC51F3-8E55-431A-B1A7-2C2B476DD80A}"/>
              </a:ext>
            </a:extLst>
          </p:cNvPr>
          <p:cNvPicPr>
            <a:picLocks noChangeAspect="1"/>
          </p:cNvPicPr>
          <p:nvPr/>
        </p:nvPicPr>
        <p:blipFill>
          <a:blip r:embed="rId2"/>
          <a:stretch>
            <a:fillRect/>
          </a:stretch>
        </p:blipFill>
        <p:spPr>
          <a:xfrm>
            <a:off x="5455226" y="2986522"/>
            <a:ext cx="2524030" cy="2896898"/>
          </a:xfrm>
          <a:prstGeom prst="rect">
            <a:avLst/>
          </a:prstGeom>
        </p:spPr>
      </p:pic>
    </p:spTree>
    <p:extLst>
      <p:ext uri="{BB962C8B-B14F-4D97-AF65-F5344CB8AC3E}">
        <p14:creationId xmlns:p14="http://schemas.microsoft.com/office/powerpoint/2010/main" val="2035441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417963"/>
          </a:xfrm>
          <a:prstGeom prst="rect">
            <a:avLst/>
          </a:prstGeom>
        </p:spPr>
        <p:txBody>
          <a:bodyPr wrap="square" anchor="t">
            <a:spAutoFit/>
          </a:bodyPr>
          <a:lstStyle/>
          <a:p>
            <a:r>
              <a:rPr lang="en-US" sz="3600" b="1" dirty="0"/>
              <a:t>                             Convolutional Neural Networks</a:t>
            </a:r>
          </a:p>
          <a:p>
            <a:r>
              <a:rPr lang="en-US" altLang="en-US" sz="3600" dirty="0"/>
              <a:t>First layer of neurons</a:t>
            </a:r>
            <a:r>
              <a:rPr lang="en-US" altLang="en-US" sz="2400" dirty="0"/>
              <a:t>:  matrix of weights is the same for each neuron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400" dirty="0"/>
              <a:t>Hyper – parameters: parameters that are not adjusted during training of the network</a:t>
            </a:r>
          </a:p>
          <a:p>
            <a:r>
              <a:rPr lang="en-US" sz="2400" dirty="0"/>
              <a:t>Hyper-parameters of CNN: number of input and output signals,  filter/kernel size, number of channels ( hidden layers), stride, padding</a:t>
            </a:r>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FAD743B6-D380-4C7A-8668-F242F5900B73}"/>
              </a:ext>
            </a:extLst>
          </p:cNvPr>
          <p:cNvPicPr>
            <a:picLocks noChangeAspect="1"/>
          </p:cNvPicPr>
          <p:nvPr/>
        </p:nvPicPr>
        <p:blipFill>
          <a:blip r:embed="rId2"/>
          <a:stretch>
            <a:fillRect/>
          </a:stretch>
        </p:blipFill>
        <p:spPr>
          <a:xfrm>
            <a:off x="2120524" y="1860252"/>
            <a:ext cx="7022865" cy="3549088"/>
          </a:xfrm>
          <a:prstGeom prst="rect">
            <a:avLst/>
          </a:prstGeom>
        </p:spPr>
      </p:pic>
    </p:spTree>
    <p:extLst>
      <p:ext uri="{BB962C8B-B14F-4D97-AF65-F5344CB8AC3E}">
        <p14:creationId xmlns:p14="http://schemas.microsoft.com/office/powerpoint/2010/main" val="1917649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First layer of neurons</a:t>
            </a:r>
            <a:r>
              <a:rPr lang="en-US" altLang="en-US" sz="3200" dirty="0"/>
              <a:t>:  Weights are the same for each neuron</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4AE17B09-551A-4CC8-A318-00544262C980}"/>
              </a:ext>
            </a:extLst>
          </p:cNvPr>
          <p:cNvPicPr>
            <a:picLocks noChangeAspect="1"/>
          </p:cNvPicPr>
          <p:nvPr/>
        </p:nvPicPr>
        <p:blipFill>
          <a:blip r:embed="rId2"/>
          <a:stretch>
            <a:fillRect/>
          </a:stretch>
        </p:blipFill>
        <p:spPr>
          <a:xfrm>
            <a:off x="2058131" y="1241204"/>
            <a:ext cx="8105775" cy="5438775"/>
          </a:xfrm>
          <a:prstGeom prst="rect">
            <a:avLst/>
          </a:prstGeom>
        </p:spPr>
      </p:pic>
    </p:spTree>
    <p:extLst>
      <p:ext uri="{BB962C8B-B14F-4D97-AF65-F5344CB8AC3E}">
        <p14:creationId xmlns:p14="http://schemas.microsoft.com/office/powerpoint/2010/main" val="3667071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Next hidden layers (channels)</a:t>
            </a:r>
            <a:endParaRPr lang="en-US" altLang="en-US" sz="32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5428E1C0-AA63-40E7-A145-5B3E0CE030B2}"/>
              </a:ext>
            </a:extLst>
          </p:cNvPr>
          <p:cNvPicPr>
            <a:picLocks noChangeAspect="1"/>
          </p:cNvPicPr>
          <p:nvPr/>
        </p:nvPicPr>
        <p:blipFill>
          <a:blip r:embed="rId2"/>
          <a:stretch>
            <a:fillRect/>
          </a:stretch>
        </p:blipFill>
        <p:spPr>
          <a:xfrm>
            <a:off x="2505075" y="1485900"/>
            <a:ext cx="7181850" cy="3886200"/>
          </a:xfrm>
          <a:prstGeom prst="rect">
            <a:avLst/>
          </a:prstGeom>
        </p:spPr>
      </p:pic>
    </p:spTree>
    <p:extLst>
      <p:ext uri="{BB962C8B-B14F-4D97-AF65-F5344CB8AC3E}">
        <p14:creationId xmlns:p14="http://schemas.microsoft.com/office/powerpoint/2010/main" val="979589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386638"/>
          </a:xfrm>
          <a:prstGeom prst="rect">
            <a:avLst/>
          </a:prstGeom>
        </p:spPr>
        <p:txBody>
          <a:bodyPr wrap="square" anchor="t">
            <a:spAutoFit/>
          </a:bodyPr>
          <a:lstStyle/>
          <a:p>
            <a:r>
              <a:rPr lang="en-US" sz="3600" b="1" dirty="0"/>
              <a:t>                             Convolutional Neural Networks</a:t>
            </a:r>
          </a:p>
          <a:p>
            <a:r>
              <a:rPr lang="en-US" altLang="en-US" sz="3600" dirty="0"/>
              <a:t>                    </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r>
              <a:rPr lang="en-US" sz="2000" dirty="0"/>
              <a:t>Number of adjustable parameters: 3*3*n</a:t>
            </a:r>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BA669156-5FA0-44D9-823B-C02CB65636C7}"/>
              </a:ext>
            </a:extLst>
          </p:cNvPr>
          <p:cNvPicPr>
            <a:picLocks noChangeAspect="1"/>
          </p:cNvPicPr>
          <p:nvPr/>
        </p:nvPicPr>
        <p:blipFill>
          <a:blip r:embed="rId2"/>
          <a:stretch>
            <a:fillRect/>
          </a:stretch>
        </p:blipFill>
        <p:spPr>
          <a:xfrm>
            <a:off x="1146013" y="1596663"/>
            <a:ext cx="7324725" cy="1704975"/>
          </a:xfrm>
          <a:prstGeom prst="rect">
            <a:avLst/>
          </a:prstGeom>
        </p:spPr>
      </p:pic>
      <p:pic>
        <p:nvPicPr>
          <p:cNvPr id="16" name="Picture 15">
            <a:extLst>
              <a:ext uri="{FF2B5EF4-FFF2-40B4-BE49-F238E27FC236}">
                <a16:creationId xmlns:a16="http://schemas.microsoft.com/office/drawing/2014/main" id="{67300BFC-8385-4AE6-9E5E-18D20D68BF22}"/>
              </a:ext>
            </a:extLst>
          </p:cNvPr>
          <p:cNvPicPr>
            <a:picLocks noChangeAspect="1"/>
          </p:cNvPicPr>
          <p:nvPr/>
        </p:nvPicPr>
        <p:blipFill>
          <a:blip r:embed="rId3"/>
          <a:stretch>
            <a:fillRect/>
          </a:stretch>
        </p:blipFill>
        <p:spPr>
          <a:xfrm>
            <a:off x="1401536" y="3738852"/>
            <a:ext cx="1028700" cy="1019175"/>
          </a:xfrm>
          <a:prstGeom prst="rect">
            <a:avLst/>
          </a:prstGeom>
        </p:spPr>
      </p:pic>
      <p:pic>
        <p:nvPicPr>
          <p:cNvPr id="18" name="Picture 17">
            <a:extLst>
              <a:ext uri="{FF2B5EF4-FFF2-40B4-BE49-F238E27FC236}">
                <a16:creationId xmlns:a16="http://schemas.microsoft.com/office/drawing/2014/main" id="{14E25D20-C3DE-44CF-BFAF-409648B814BB}"/>
              </a:ext>
            </a:extLst>
          </p:cNvPr>
          <p:cNvPicPr>
            <a:picLocks noChangeAspect="1"/>
          </p:cNvPicPr>
          <p:nvPr/>
        </p:nvPicPr>
        <p:blipFill>
          <a:blip r:embed="rId4"/>
          <a:stretch>
            <a:fillRect/>
          </a:stretch>
        </p:blipFill>
        <p:spPr>
          <a:xfrm>
            <a:off x="2563488" y="3738852"/>
            <a:ext cx="1914525" cy="1543050"/>
          </a:xfrm>
          <a:prstGeom prst="rect">
            <a:avLst/>
          </a:prstGeom>
        </p:spPr>
      </p:pic>
      <p:pic>
        <p:nvPicPr>
          <p:cNvPr id="20" name="Picture 19">
            <a:extLst>
              <a:ext uri="{FF2B5EF4-FFF2-40B4-BE49-F238E27FC236}">
                <a16:creationId xmlns:a16="http://schemas.microsoft.com/office/drawing/2014/main" id="{4A951188-68AE-4B61-8AA1-4353010C7136}"/>
              </a:ext>
            </a:extLst>
          </p:cNvPr>
          <p:cNvPicPr>
            <a:picLocks noChangeAspect="1"/>
          </p:cNvPicPr>
          <p:nvPr/>
        </p:nvPicPr>
        <p:blipFill>
          <a:blip r:embed="rId5"/>
          <a:stretch>
            <a:fillRect/>
          </a:stretch>
        </p:blipFill>
        <p:spPr>
          <a:xfrm>
            <a:off x="5384454" y="3573082"/>
            <a:ext cx="1924050" cy="847725"/>
          </a:xfrm>
          <a:prstGeom prst="rect">
            <a:avLst/>
          </a:prstGeom>
        </p:spPr>
      </p:pic>
      <p:pic>
        <p:nvPicPr>
          <p:cNvPr id="22" name="Picture 21">
            <a:extLst>
              <a:ext uri="{FF2B5EF4-FFF2-40B4-BE49-F238E27FC236}">
                <a16:creationId xmlns:a16="http://schemas.microsoft.com/office/drawing/2014/main" id="{BB3D0AF1-EE55-43F3-9F4F-AB04A5D17B8F}"/>
              </a:ext>
            </a:extLst>
          </p:cNvPr>
          <p:cNvPicPr>
            <a:picLocks noChangeAspect="1"/>
          </p:cNvPicPr>
          <p:nvPr/>
        </p:nvPicPr>
        <p:blipFill>
          <a:blip r:embed="rId6"/>
          <a:stretch>
            <a:fillRect/>
          </a:stretch>
        </p:blipFill>
        <p:spPr>
          <a:xfrm>
            <a:off x="5384454" y="4381789"/>
            <a:ext cx="2009775" cy="752475"/>
          </a:xfrm>
          <a:prstGeom prst="rect">
            <a:avLst/>
          </a:prstGeom>
        </p:spPr>
      </p:pic>
      <p:pic>
        <p:nvPicPr>
          <p:cNvPr id="24" name="Picture 23">
            <a:extLst>
              <a:ext uri="{FF2B5EF4-FFF2-40B4-BE49-F238E27FC236}">
                <a16:creationId xmlns:a16="http://schemas.microsoft.com/office/drawing/2014/main" id="{63C105D8-539C-4EBF-958B-00F3524D6054}"/>
              </a:ext>
            </a:extLst>
          </p:cNvPr>
          <p:cNvPicPr>
            <a:picLocks noChangeAspect="1"/>
          </p:cNvPicPr>
          <p:nvPr/>
        </p:nvPicPr>
        <p:blipFill>
          <a:blip r:embed="rId7"/>
          <a:stretch>
            <a:fillRect/>
          </a:stretch>
        </p:blipFill>
        <p:spPr>
          <a:xfrm>
            <a:off x="5384454" y="5261337"/>
            <a:ext cx="2295525" cy="781050"/>
          </a:xfrm>
          <a:prstGeom prst="rect">
            <a:avLst/>
          </a:prstGeom>
        </p:spPr>
      </p:pic>
      <p:pic>
        <p:nvPicPr>
          <p:cNvPr id="26" name="Picture 25">
            <a:extLst>
              <a:ext uri="{FF2B5EF4-FFF2-40B4-BE49-F238E27FC236}">
                <a16:creationId xmlns:a16="http://schemas.microsoft.com/office/drawing/2014/main" id="{66FF89E0-6C75-427A-9F76-5BDBE5B48C72}"/>
              </a:ext>
            </a:extLst>
          </p:cNvPr>
          <p:cNvPicPr>
            <a:picLocks noChangeAspect="1"/>
          </p:cNvPicPr>
          <p:nvPr/>
        </p:nvPicPr>
        <p:blipFill>
          <a:blip r:embed="rId8"/>
          <a:stretch>
            <a:fillRect/>
          </a:stretch>
        </p:blipFill>
        <p:spPr>
          <a:xfrm>
            <a:off x="7656950" y="5418308"/>
            <a:ext cx="1476375" cy="619125"/>
          </a:xfrm>
          <a:prstGeom prst="rect">
            <a:avLst/>
          </a:prstGeom>
        </p:spPr>
      </p:pic>
    </p:spTree>
    <p:extLst>
      <p:ext uri="{BB962C8B-B14F-4D97-AF65-F5344CB8AC3E}">
        <p14:creationId xmlns:p14="http://schemas.microsoft.com/office/powerpoint/2010/main" val="7659101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940635"/>
          </a:xfrm>
          <a:prstGeom prst="rect">
            <a:avLst/>
          </a:prstGeom>
        </p:spPr>
        <p:txBody>
          <a:bodyPr wrap="square" anchor="t">
            <a:spAutoFit/>
          </a:bodyPr>
          <a:lstStyle/>
          <a:p>
            <a:r>
              <a:rPr lang="en-US" sz="3600" b="1" dirty="0"/>
              <a:t>                             Convolutional Neural Networks</a:t>
            </a:r>
          </a:p>
          <a:p>
            <a:r>
              <a:rPr lang="en-US" altLang="en-US" sz="3600" dirty="0"/>
              <a:t>                             example of filters/kernels</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87BD8C81-7C3E-472B-BAC5-D685BA73D484}"/>
              </a:ext>
            </a:extLst>
          </p:cNvPr>
          <p:cNvPicPr>
            <a:picLocks noChangeAspect="1"/>
          </p:cNvPicPr>
          <p:nvPr/>
        </p:nvPicPr>
        <p:blipFill>
          <a:blip r:embed="rId2"/>
          <a:stretch>
            <a:fillRect/>
          </a:stretch>
        </p:blipFill>
        <p:spPr>
          <a:xfrm>
            <a:off x="3543300" y="1676612"/>
            <a:ext cx="5105400" cy="3714750"/>
          </a:xfrm>
          <a:prstGeom prst="rect">
            <a:avLst/>
          </a:prstGeom>
        </p:spPr>
      </p:pic>
    </p:spTree>
    <p:extLst>
      <p:ext uri="{BB962C8B-B14F-4D97-AF65-F5344CB8AC3E}">
        <p14:creationId xmlns:p14="http://schemas.microsoft.com/office/powerpoint/2010/main" val="2447175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6894195"/>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example</a:t>
            </a:r>
          </a:p>
          <a:p>
            <a:r>
              <a:rPr lang="en-US" altLang="en-US" sz="3600" dirty="0"/>
              <a:t>Conv2D layer:</a:t>
            </a:r>
          </a:p>
          <a:p>
            <a:r>
              <a:rPr lang="en-US" altLang="en-US" sz="3600" dirty="0"/>
              <a:t>Parameters: padding, activation, </a:t>
            </a:r>
            <a:r>
              <a:rPr lang="en-US" altLang="en-US" sz="3600" dirty="0" err="1"/>
              <a:t>input_shape</a:t>
            </a:r>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10B79D14-3D4E-497B-93CD-66EA34BC6325}"/>
              </a:ext>
            </a:extLst>
          </p:cNvPr>
          <p:cNvPicPr>
            <a:picLocks noChangeAspect="1"/>
          </p:cNvPicPr>
          <p:nvPr/>
        </p:nvPicPr>
        <p:blipFill>
          <a:blip r:embed="rId2"/>
          <a:stretch>
            <a:fillRect/>
          </a:stretch>
        </p:blipFill>
        <p:spPr>
          <a:xfrm>
            <a:off x="1344386" y="3547965"/>
            <a:ext cx="7543800" cy="1143000"/>
          </a:xfrm>
          <a:prstGeom prst="rect">
            <a:avLst/>
          </a:prstGeom>
        </p:spPr>
      </p:pic>
      <p:pic>
        <p:nvPicPr>
          <p:cNvPr id="13" name="Picture 12">
            <a:extLst>
              <a:ext uri="{FF2B5EF4-FFF2-40B4-BE49-F238E27FC236}">
                <a16:creationId xmlns:a16="http://schemas.microsoft.com/office/drawing/2014/main" id="{F46C5252-9616-423A-8425-DCB33591FE22}"/>
              </a:ext>
            </a:extLst>
          </p:cNvPr>
          <p:cNvPicPr>
            <a:picLocks noChangeAspect="1"/>
          </p:cNvPicPr>
          <p:nvPr/>
        </p:nvPicPr>
        <p:blipFill>
          <a:blip r:embed="rId3"/>
          <a:stretch>
            <a:fillRect/>
          </a:stretch>
        </p:blipFill>
        <p:spPr>
          <a:xfrm>
            <a:off x="1801585" y="4781058"/>
            <a:ext cx="4767165" cy="1671475"/>
          </a:xfrm>
          <a:prstGeom prst="rect">
            <a:avLst/>
          </a:prstGeom>
        </p:spPr>
      </p:pic>
    </p:spTree>
    <p:extLst>
      <p:ext uri="{BB962C8B-B14F-4D97-AF65-F5344CB8AC3E}">
        <p14:creationId xmlns:p14="http://schemas.microsoft.com/office/powerpoint/2010/main" val="1142529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171742"/>
          </a:xfrm>
          <a:prstGeom prst="rect">
            <a:avLst/>
          </a:prstGeom>
        </p:spPr>
        <p:txBody>
          <a:bodyPr wrap="square" anchor="t">
            <a:spAutoFit/>
          </a:bodyPr>
          <a:lstStyle/>
          <a:p>
            <a:r>
              <a:rPr lang="en-US" sz="3600" b="1" dirty="0"/>
              <a:t>                             Convolutional Neural Networks</a:t>
            </a:r>
          </a:p>
          <a:p>
            <a:r>
              <a:rPr lang="en-US" altLang="en-US" sz="3600" dirty="0"/>
              <a:t>                                       Terminology</a:t>
            </a:r>
          </a:p>
          <a:p>
            <a:endParaRPr lang="en-US" altLang="en-US" sz="3600" dirty="0"/>
          </a:p>
          <a:p>
            <a:r>
              <a:rPr lang="en-US" sz="3600" b="0" i="0" dirty="0">
                <a:solidFill>
                  <a:srgbClr val="202124"/>
                </a:solidFill>
                <a:effectLst/>
                <a:latin typeface="Roboto"/>
              </a:rPr>
              <a:t>Convolution (in machine learning) mixes the convolutional filter and the input matrix in order to train weights.</a:t>
            </a:r>
            <a:endParaRPr lang="en-US" altLang="en-US" sz="3600" dirty="0"/>
          </a:p>
          <a:p>
            <a:endParaRPr lang="en-US" altLang="en-US" sz="3600" i="1" dirty="0"/>
          </a:p>
          <a:p>
            <a:r>
              <a:rPr lang="en-US" sz="2000" b="0" i="0" dirty="0">
                <a:solidFill>
                  <a:srgbClr val="202124"/>
                </a:solidFill>
                <a:effectLst/>
                <a:latin typeface="Roboto"/>
              </a:rPr>
              <a:t>Without convolutions, a machine learning algorithm would have to learn a separate weight for every cell in a large tensor. </a:t>
            </a:r>
          </a:p>
          <a:p>
            <a:r>
              <a:rPr lang="en-US" sz="2000" b="0" i="0" dirty="0">
                <a:solidFill>
                  <a:srgbClr val="202124"/>
                </a:solidFill>
                <a:effectLst/>
                <a:latin typeface="Roboto"/>
              </a:rPr>
              <a:t>Thanks to convolutions, a machine learning algorithm only has to find weights for every cell in the convolutional filter, dramatically reducing the memory needed to train the model. When the convolutional filter is applied, it is simply replicated across cells such that each is multiplied by the filter.  In machine learning algorithms, convolutional filters are typically seeded with random numbers and then the network </a:t>
            </a:r>
            <a:r>
              <a:rPr lang="en-US" sz="2000" b="1" i="0" dirty="0">
                <a:effectLst/>
                <a:latin typeface="Roboto"/>
              </a:rPr>
              <a:t>trains </a:t>
            </a:r>
            <a:r>
              <a:rPr lang="en-US" sz="2000" b="0" i="0" dirty="0">
                <a:solidFill>
                  <a:srgbClr val="202124"/>
                </a:solidFill>
                <a:effectLst/>
                <a:latin typeface="Roboto"/>
              </a:rPr>
              <a:t>the ideal values.</a:t>
            </a:r>
            <a:endParaRPr lang="en-US" altLang="en-US" sz="20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5963022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448193"/>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example</a:t>
            </a:r>
          </a:p>
          <a:p>
            <a:r>
              <a:rPr lang="en-US" altLang="en-US" sz="3600" dirty="0"/>
              <a:t>pooling layer:</a:t>
            </a:r>
          </a:p>
          <a:p>
            <a:r>
              <a:rPr lang="en-US" altLang="en-US" sz="3600" dirty="0"/>
              <a:t>Parameters: padding, </a:t>
            </a:r>
            <a:r>
              <a:rPr lang="en-US" altLang="en-US" sz="3600" dirty="0" err="1"/>
              <a:t>pool_size,strides</a:t>
            </a:r>
            <a:r>
              <a:rPr lang="en-US" altLang="en-US" sz="3600" dirty="0"/>
              <a:t>, Strides – shift of filtering window</a:t>
            </a:r>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A77DCD56-1353-44AF-B7A4-0D2C7059D375}"/>
              </a:ext>
            </a:extLst>
          </p:cNvPr>
          <p:cNvPicPr>
            <a:picLocks noChangeAspect="1"/>
          </p:cNvPicPr>
          <p:nvPr/>
        </p:nvPicPr>
        <p:blipFill>
          <a:blip r:embed="rId2"/>
          <a:stretch>
            <a:fillRect/>
          </a:stretch>
        </p:blipFill>
        <p:spPr>
          <a:xfrm>
            <a:off x="2155387" y="3286685"/>
            <a:ext cx="7564558" cy="3757612"/>
          </a:xfrm>
          <a:prstGeom prst="rect">
            <a:avLst/>
          </a:prstGeom>
        </p:spPr>
      </p:pic>
    </p:spTree>
    <p:extLst>
      <p:ext uri="{BB962C8B-B14F-4D97-AF65-F5344CB8AC3E}">
        <p14:creationId xmlns:p14="http://schemas.microsoft.com/office/powerpoint/2010/main" val="3982105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43973" y="0"/>
                <a:ext cx="11904054" cy="8463855"/>
              </a:xfrm>
              <a:prstGeom prst="rect">
                <a:avLst/>
              </a:prstGeom>
            </p:spPr>
            <p:txBody>
              <a:bodyPr wrap="square" anchor="t">
                <a:spAutoFit/>
              </a:bodyPr>
              <a:lstStyle/>
              <a:p>
                <a:r>
                  <a:rPr lang="en-US" sz="3600" b="1" dirty="0"/>
                  <a:t>                             Convolutional Neural Networks</a:t>
                </a:r>
              </a:p>
              <a:p>
                <a:r>
                  <a:rPr lang="en-US" altLang="en-US" sz="3600" dirty="0"/>
                  <a:t>                                   Convolutional layer [2]</a:t>
                </a:r>
                <a:endParaRPr lang="en-US" altLang="en-US" sz="3600" i="1" dirty="0"/>
              </a:p>
              <a:p>
                <a:r>
                  <a:rPr lang="en-US" altLang="en-US" sz="2000" dirty="0"/>
                  <a:t>A layer of a deep neural network in which a convolutional filter passes along an input matrix. For example,  3x3 convolutional filter applied to 5X5 matrix:   </a:t>
                </a:r>
              </a:p>
              <a:p>
                <a:r>
                  <a:rPr lang="en-US" altLang="en-US" sz="2000" dirty="0"/>
                  <a:t>        </a:t>
                </a:r>
                <a:r>
                  <a:rPr lang="en-US" altLang="en-US" sz="2800" dirty="0"/>
                  <a:t>                                               matrix  X                                        result C</a:t>
                </a:r>
              </a:p>
              <a:p>
                <a:r>
                  <a:rPr lang="en-US" altLang="en-US" sz="2800" dirty="0"/>
                  <a:t>     filter F</a:t>
                </a:r>
              </a:p>
              <a:p>
                <a:endParaRPr lang="en-US" altLang="en-US" sz="2800" dirty="0"/>
              </a:p>
              <a:p>
                <a:r>
                  <a:rPr lang="en-US" altLang="en-US" sz="2800" dirty="0"/>
                  <a:t>                                                                         </a:t>
                </a:r>
                <a:r>
                  <a:rPr lang="en-US" altLang="en-US" sz="1600" dirty="0"/>
                  <a:t>181 = 0*128+1*97+0*53+1*35+0*22+1*25+0*37+1*24+0*28</a:t>
                </a:r>
              </a:p>
              <a:p>
                <a:endParaRPr lang="en-US" sz="2400" dirty="0"/>
              </a:p>
              <a:p>
                <a:endParaRPr lang="en-US" sz="2400" dirty="0"/>
              </a:p>
              <a:p>
                <a:r>
                  <a:rPr lang="en-US" sz="2600" dirty="0"/>
                  <a:t>                       </a:t>
                </a:r>
              </a:p>
              <a:p>
                <a:r>
                  <a:rPr lang="en-US" altLang="en-US" sz="2400" dirty="0"/>
                  <a:t>                                                                                      </a:t>
                </a:r>
                <a:r>
                  <a:rPr lang="en-US" altLang="en-US" sz="1600" dirty="0"/>
                  <a:t>303 = 0*97+1*53+0*201+1*22+0*25+1*200+0*24+1*28+0*197</a:t>
                </a:r>
              </a:p>
              <a:p>
                <a:endParaRPr lang="en-US" altLang="en-US" sz="1600" dirty="0"/>
              </a:p>
              <a:p>
                <a:endParaRPr lang="en-US" altLang="en-US" sz="1600" dirty="0"/>
              </a:p>
              <a:p>
                <a:endParaRPr lang="en-US" altLang="en-US" sz="1600" dirty="0"/>
              </a:p>
              <a:p>
                <a:endParaRPr lang="en-US" altLang="en-US" sz="1600" dirty="0"/>
              </a:p>
              <a:p>
                <a:endParaRPr lang="en-US" altLang="en-US" sz="1600" dirty="0"/>
              </a:p>
              <a:p>
                <a:r>
                  <a:rPr lang="en-US" altLang="en-US" sz="1600" dirty="0"/>
                  <a:t>                                                                                                                                560 = 0*28+1*197+0182+1*92+0*195+1*179+0*100+1*192+0*177</a:t>
                </a:r>
                <a:endParaRPr lang="en-US" sz="1600" dirty="0"/>
              </a:p>
              <a:p>
                <a:r>
                  <a:rPr lang="pt-BR" dirty="0"/>
                  <a:t>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𝑐</m:t>
                        </m:r>
                      </m:e>
                      <m:sub>
                        <m:r>
                          <a:rPr lang="en-US" b="0" i="1" smtClean="0">
                            <a:latin typeface="Cambria Math" panose="02040503050406030204" pitchFamily="18" charset="0"/>
                          </a:rPr>
                          <m:t>𝑘𝑚</m:t>
                        </m:r>
                      </m:sub>
                    </m:sSub>
                    <m:r>
                      <a:rPr lang="en-US" b="0" i="1" smtClean="0">
                        <a:latin typeface="Cambria Math" panose="02040503050406030204" pitchFamily="18" charset="0"/>
                      </a:rPr>
                      <m:t>=</m:t>
                    </m:r>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=1</m:t>
                        </m:r>
                      </m:sub>
                      <m:sup>
                        <m:r>
                          <a:rPr lang="en-US" i="1">
                            <a:latin typeface="Cambria Math" panose="02040503050406030204" pitchFamily="18" charset="0"/>
                          </a:rPr>
                          <m:t>3</m:t>
                        </m:r>
                      </m:sup>
                      <m:e>
                        <m:nary>
                          <m:naryPr>
                            <m:chr m:val="∑"/>
                            <m:ctrlPr>
                              <a:rPr lang="pt-BR" i="1">
                                <a:latin typeface="Cambria Math" panose="02040503050406030204" pitchFamily="18" charset="0"/>
                              </a:rPr>
                            </m:ctrlPr>
                          </m:naryPr>
                          <m:sub>
                            <m:r>
                              <a:rPr lang="en-US" b="0" i="1" smtClean="0">
                                <a:latin typeface="Cambria Math" panose="02040503050406030204" pitchFamily="18" charset="0"/>
                              </a:rPr>
                              <m:t>𝑗</m:t>
                            </m:r>
                            <m:r>
                              <a:rPr lang="pt-BR" i="1">
                                <a:latin typeface="Cambria Math" panose="02040503050406030204" pitchFamily="18" charset="0"/>
                              </a:rPr>
                              <m:t>=1</m:t>
                            </m:r>
                          </m:sub>
                          <m:sup>
                            <m:r>
                              <a:rPr lang="en-US" i="1">
                                <a:latin typeface="Cambria Math" panose="02040503050406030204" pitchFamily="18" charset="0"/>
                              </a:rPr>
                              <m:t>3</m:t>
                            </m:r>
                          </m:sup>
                          <m:e>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𝑖𝑗</m:t>
                                    </m:r>
                                  </m:sub>
                                </m:sSub>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r>
                                      <a:rPr lang="en-US" i="1">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𝑚</m:t>
                                    </m:r>
                                  </m:sub>
                                </m:sSub>
                              </m:e>
                            </m:d>
                          </m:e>
                        </m:nary>
                      </m:e>
                    </m:nary>
                  </m:oMath>
                </a14:m>
                <a:r>
                  <a:rPr lang="en-US" dirty="0"/>
                  <a:t>, </a:t>
                </a:r>
                <a:r>
                  <a:rPr lang="en-US" sz="1600" i="1" dirty="0" err="1"/>
                  <a:t>k,m</a:t>
                </a:r>
                <a:r>
                  <a:rPr lang="en-US" sz="1600" dirty="0"/>
                  <a:t>=0,1,2</a:t>
                </a:r>
                <a:r>
                  <a:rPr lang="en-US" dirty="0"/>
                  <a:t>,</a:t>
                </a:r>
              </a:p>
              <a:p>
                <a:endParaRPr lang="en-US" sz="3600" dirty="0"/>
              </a:p>
              <a:p>
                <a:endParaRPr lang="en-US" sz="3600" dirty="0"/>
              </a:p>
              <a:p>
                <a:endParaRPr lang="en-US" sz="3600" dirty="0"/>
              </a:p>
            </p:txBody>
          </p:sp>
        </mc:Choice>
        <mc:Fallback xmlns="">
          <p:sp>
            <p:nvSpPr>
              <p:cNvPr id="4" name="Rectangle 3"/>
              <p:cNvSpPr>
                <a:spLocks noRot="1" noChangeAspect="1" noMove="1" noResize="1" noEditPoints="1" noAdjustHandles="1" noChangeArrowheads="1" noChangeShapeType="1" noTextEdit="1"/>
              </p:cNvSpPr>
              <p:nvPr/>
            </p:nvSpPr>
            <p:spPr>
              <a:xfrm>
                <a:off x="143973" y="0"/>
                <a:ext cx="11904054" cy="8463855"/>
              </a:xfrm>
              <a:prstGeom prst="rect">
                <a:avLst/>
              </a:prstGeom>
              <a:blipFill>
                <a:blip r:embed="rId2"/>
                <a:stretch>
                  <a:fillRect l="-564" t="-1081"/>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6" name="Picture 5">
            <a:extLst>
              <a:ext uri="{FF2B5EF4-FFF2-40B4-BE49-F238E27FC236}">
                <a16:creationId xmlns:a16="http://schemas.microsoft.com/office/drawing/2014/main" id="{CC21FA7E-E34F-4282-9132-3EA44FB3ADED}"/>
              </a:ext>
            </a:extLst>
          </p:cNvPr>
          <p:cNvPicPr>
            <a:picLocks noChangeAspect="1"/>
          </p:cNvPicPr>
          <p:nvPr/>
        </p:nvPicPr>
        <p:blipFill>
          <a:blip r:embed="rId3"/>
          <a:stretch>
            <a:fillRect/>
          </a:stretch>
        </p:blipFill>
        <p:spPr>
          <a:xfrm>
            <a:off x="242967" y="2841694"/>
            <a:ext cx="2976094" cy="2928603"/>
          </a:xfrm>
          <a:prstGeom prst="rect">
            <a:avLst/>
          </a:prstGeom>
        </p:spPr>
      </p:pic>
      <p:pic>
        <p:nvPicPr>
          <p:cNvPr id="8" name="Picture 7">
            <a:extLst>
              <a:ext uri="{FF2B5EF4-FFF2-40B4-BE49-F238E27FC236}">
                <a16:creationId xmlns:a16="http://schemas.microsoft.com/office/drawing/2014/main" id="{8D45C019-5CA0-4E60-9A97-2903CEE2BAE5}"/>
              </a:ext>
            </a:extLst>
          </p:cNvPr>
          <p:cNvPicPr>
            <a:picLocks noChangeAspect="1"/>
          </p:cNvPicPr>
          <p:nvPr/>
        </p:nvPicPr>
        <p:blipFill>
          <a:blip r:embed="rId4"/>
          <a:stretch>
            <a:fillRect/>
          </a:stretch>
        </p:blipFill>
        <p:spPr>
          <a:xfrm>
            <a:off x="4189945" y="2244650"/>
            <a:ext cx="1747721" cy="1394322"/>
          </a:xfrm>
          <a:prstGeom prst="rect">
            <a:avLst/>
          </a:prstGeom>
        </p:spPr>
      </p:pic>
      <p:pic>
        <p:nvPicPr>
          <p:cNvPr id="10" name="Picture 9">
            <a:extLst>
              <a:ext uri="{FF2B5EF4-FFF2-40B4-BE49-F238E27FC236}">
                <a16:creationId xmlns:a16="http://schemas.microsoft.com/office/drawing/2014/main" id="{E53EEC71-8209-46B2-9A2F-B47893248DFB}"/>
              </a:ext>
            </a:extLst>
          </p:cNvPr>
          <p:cNvPicPr>
            <a:picLocks noChangeAspect="1"/>
          </p:cNvPicPr>
          <p:nvPr/>
        </p:nvPicPr>
        <p:blipFill>
          <a:blip r:embed="rId5"/>
          <a:stretch>
            <a:fillRect/>
          </a:stretch>
        </p:blipFill>
        <p:spPr>
          <a:xfrm>
            <a:off x="8849261" y="2211121"/>
            <a:ext cx="1355737" cy="903824"/>
          </a:xfrm>
          <a:prstGeom prst="rect">
            <a:avLst/>
          </a:prstGeom>
        </p:spPr>
      </p:pic>
      <p:pic>
        <p:nvPicPr>
          <p:cNvPr id="12" name="Picture 11">
            <a:extLst>
              <a:ext uri="{FF2B5EF4-FFF2-40B4-BE49-F238E27FC236}">
                <a16:creationId xmlns:a16="http://schemas.microsoft.com/office/drawing/2014/main" id="{06DCF45F-C441-4EC2-BFBA-C646EE1F20E0}"/>
              </a:ext>
            </a:extLst>
          </p:cNvPr>
          <p:cNvPicPr>
            <a:picLocks noChangeAspect="1"/>
          </p:cNvPicPr>
          <p:nvPr/>
        </p:nvPicPr>
        <p:blipFill>
          <a:blip r:embed="rId6"/>
          <a:stretch>
            <a:fillRect/>
          </a:stretch>
        </p:blipFill>
        <p:spPr>
          <a:xfrm>
            <a:off x="4123361" y="3771525"/>
            <a:ext cx="1843004" cy="1422670"/>
          </a:xfrm>
          <a:prstGeom prst="rect">
            <a:avLst/>
          </a:prstGeom>
        </p:spPr>
      </p:pic>
      <p:pic>
        <p:nvPicPr>
          <p:cNvPr id="14" name="Picture 13">
            <a:extLst>
              <a:ext uri="{FF2B5EF4-FFF2-40B4-BE49-F238E27FC236}">
                <a16:creationId xmlns:a16="http://schemas.microsoft.com/office/drawing/2014/main" id="{ADA0CE9A-6B5E-4033-AB21-AB0BE8ECD492}"/>
              </a:ext>
            </a:extLst>
          </p:cNvPr>
          <p:cNvPicPr>
            <a:picLocks noChangeAspect="1"/>
          </p:cNvPicPr>
          <p:nvPr/>
        </p:nvPicPr>
        <p:blipFill>
          <a:blip r:embed="rId7"/>
          <a:stretch>
            <a:fillRect/>
          </a:stretch>
        </p:blipFill>
        <p:spPr>
          <a:xfrm>
            <a:off x="8831752" y="3638972"/>
            <a:ext cx="1373246" cy="949290"/>
          </a:xfrm>
          <a:prstGeom prst="rect">
            <a:avLst/>
          </a:prstGeom>
        </p:spPr>
      </p:pic>
      <p:pic>
        <p:nvPicPr>
          <p:cNvPr id="16" name="Picture 15">
            <a:extLst>
              <a:ext uri="{FF2B5EF4-FFF2-40B4-BE49-F238E27FC236}">
                <a16:creationId xmlns:a16="http://schemas.microsoft.com/office/drawing/2014/main" id="{05B38639-4BE0-4C09-88FF-6F587A207EC8}"/>
              </a:ext>
            </a:extLst>
          </p:cNvPr>
          <p:cNvPicPr>
            <a:picLocks noChangeAspect="1"/>
          </p:cNvPicPr>
          <p:nvPr/>
        </p:nvPicPr>
        <p:blipFill>
          <a:blip r:embed="rId8"/>
          <a:stretch>
            <a:fillRect/>
          </a:stretch>
        </p:blipFill>
        <p:spPr>
          <a:xfrm>
            <a:off x="8849262" y="5041687"/>
            <a:ext cx="1498388" cy="1064645"/>
          </a:xfrm>
          <a:prstGeom prst="rect">
            <a:avLst/>
          </a:prstGeom>
        </p:spPr>
      </p:pic>
      <p:pic>
        <p:nvPicPr>
          <p:cNvPr id="18" name="Picture 17">
            <a:extLst>
              <a:ext uri="{FF2B5EF4-FFF2-40B4-BE49-F238E27FC236}">
                <a16:creationId xmlns:a16="http://schemas.microsoft.com/office/drawing/2014/main" id="{882A6611-4674-4747-89BC-816209DCF7ED}"/>
              </a:ext>
            </a:extLst>
          </p:cNvPr>
          <p:cNvPicPr>
            <a:picLocks noChangeAspect="1"/>
          </p:cNvPicPr>
          <p:nvPr/>
        </p:nvPicPr>
        <p:blipFill>
          <a:blip r:embed="rId9"/>
          <a:stretch>
            <a:fillRect/>
          </a:stretch>
        </p:blipFill>
        <p:spPr>
          <a:xfrm>
            <a:off x="4189945" y="5326748"/>
            <a:ext cx="1814305" cy="1422670"/>
          </a:xfrm>
          <a:prstGeom prst="rect">
            <a:avLst/>
          </a:prstGeom>
        </p:spPr>
      </p:pic>
    </p:spTree>
    <p:extLst>
      <p:ext uri="{BB962C8B-B14F-4D97-AF65-F5344CB8AC3E}">
        <p14:creationId xmlns:p14="http://schemas.microsoft.com/office/powerpoint/2010/main" val="2114911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1606" y="78295"/>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1060866" y="724626"/>
            <a:ext cx="10070268" cy="6494085"/>
          </a:xfrm>
          <a:prstGeom prst="rect">
            <a:avLst/>
          </a:prstGeom>
        </p:spPr>
        <p:txBody>
          <a:bodyPr wrap="square">
            <a:spAutoFit/>
          </a:bodyPr>
          <a:lstStyle/>
          <a:p>
            <a:r>
              <a:rPr lang="en-US" altLang="en-US" sz="2800" dirty="0">
                <a:solidFill>
                  <a:srgbClr val="000000"/>
                </a:solidFill>
                <a:cs typeface="Calibri" panose="020F0502020204030204"/>
              </a:rPr>
              <a:t>                          </a:t>
            </a:r>
            <a:r>
              <a:rPr lang="en-US" altLang="en-US" sz="2800" b="1" i="1" dirty="0">
                <a:solidFill>
                  <a:srgbClr val="000000"/>
                </a:solidFill>
                <a:cs typeface="Calibri" panose="020F0502020204030204"/>
              </a:rPr>
              <a:t>Automatic airplanes classification</a:t>
            </a:r>
          </a:p>
          <a:p>
            <a:endParaRPr lang="en-US" altLang="en-US" sz="2800" b="1" i="1"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0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altLang="en-US" sz="2800" dirty="0">
              <a:solidFill>
                <a:srgbClr val="000000"/>
              </a:solidFill>
              <a:cs typeface="Calibri" panose="020F0502020204030204"/>
            </a:endParaRPr>
          </a:p>
          <a:p>
            <a:endParaRPr lang="en-US" sz="2600" dirty="0"/>
          </a:p>
          <a:p>
            <a:endParaRPr lang="en-US" sz="2600" dirty="0"/>
          </a:p>
          <a:p>
            <a:endParaRPr lang="en-US" sz="2600" dirty="0"/>
          </a:p>
          <a:p>
            <a:endParaRPr lang="en-US" sz="2600" dirty="0"/>
          </a:p>
          <a:p>
            <a:endParaRPr lang="en-US" sz="2600" dirty="0"/>
          </a:p>
          <a:p>
            <a:r>
              <a:rPr lang="en-US" altLang="en-US" sz="2400" b="1" i="1" dirty="0">
                <a:solidFill>
                  <a:srgbClr val="000000"/>
                </a:solidFill>
                <a:cs typeface="Calibri" panose="020F0502020204030204"/>
              </a:rPr>
              <a:t>                 Linear regression model required real valued response variable</a:t>
            </a:r>
          </a:p>
          <a:p>
            <a:r>
              <a:rPr lang="en-US" altLang="en-US" sz="2400" b="1" i="1" dirty="0">
                <a:solidFill>
                  <a:srgbClr val="000000"/>
                </a:solidFill>
                <a:cs typeface="Calibri" panose="020F0502020204030204"/>
              </a:rPr>
              <a:t>                 Binary or categorical response– cannot use linear regression</a:t>
            </a:r>
          </a:p>
          <a:p>
            <a:r>
              <a:rPr lang="en-US" altLang="en-US" sz="2400" b="1" i="1" dirty="0">
                <a:solidFill>
                  <a:srgbClr val="000000"/>
                </a:solidFill>
                <a:cs typeface="Calibri" panose="020F0502020204030204"/>
              </a:rPr>
              <a:t>                 Logistic regression  - type of classification method</a:t>
            </a:r>
          </a:p>
          <a:p>
            <a:endParaRPr lang="en-US" sz="2600" dirty="0"/>
          </a:p>
        </p:txBody>
      </p:sp>
      <p:pic>
        <p:nvPicPr>
          <p:cNvPr id="12" name="Picture 11">
            <a:extLst>
              <a:ext uri="{FF2B5EF4-FFF2-40B4-BE49-F238E27FC236}">
                <a16:creationId xmlns:a16="http://schemas.microsoft.com/office/drawing/2014/main" id="{F5932866-91AA-4990-8942-88257BA5A90D}"/>
              </a:ext>
            </a:extLst>
          </p:cNvPr>
          <p:cNvPicPr>
            <a:picLocks noChangeAspect="1"/>
          </p:cNvPicPr>
          <p:nvPr/>
        </p:nvPicPr>
        <p:blipFill>
          <a:blip r:embed="rId2"/>
          <a:stretch>
            <a:fillRect/>
          </a:stretch>
        </p:blipFill>
        <p:spPr>
          <a:xfrm>
            <a:off x="3355942" y="1370957"/>
            <a:ext cx="3719197" cy="4077480"/>
          </a:xfrm>
          <a:prstGeom prst="rect">
            <a:avLst/>
          </a:prstGeom>
        </p:spPr>
      </p:pic>
    </p:spTree>
    <p:extLst>
      <p:ext uri="{BB962C8B-B14F-4D97-AF65-F5344CB8AC3E}">
        <p14:creationId xmlns:p14="http://schemas.microsoft.com/office/powerpoint/2010/main" val="37197451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755969"/>
          </a:xfrm>
          <a:prstGeom prst="rect">
            <a:avLst/>
          </a:prstGeom>
        </p:spPr>
        <p:txBody>
          <a:bodyPr wrap="square" anchor="t">
            <a:spAutoFit/>
          </a:bodyPr>
          <a:lstStyle/>
          <a:p>
            <a:r>
              <a:rPr lang="en-US" sz="3600" b="1" dirty="0"/>
              <a:t>                             Convolutional Neural Networks</a:t>
            </a:r>
          </a:p>
          <a:p>
            <a:r>
              <a:rPr lang="en-US" altLang="en-US" sz="3600" dirty="0"/>
              <a:t>                                   Pooling layer [2]                               Matrix C</a:t>
            </a:r>
            <a:endParaRPr lang="en-US" altLang="en-US" sz="3600" i="1" dirty="0"/>
          </a:p>
          <a:p>
            <a:r>
              <a:rPr lang="en-US" sz="2000" dirty="0"/>
              <a:t>Reducing a matrix created by an earlier convolutional layer to a smaller matrix. </a:t>
            </a:r>
          </a:p>
          <a:p>
            <a:r>
              <a:rPr lang="en-US" sz="2000" dirty="0"/>
              <a:t>Maximum pooling - taking the maximum value across the pooled area. </a:t>
            </a:r>
          </a:p>
          <a:p>
            <a:r>
              <a:rPr lang="en-US" sz="2000" dirty="0"/>
              <a:t>Average pooling – taking the average value across the pooled area.</a:t>
            </a:r>
          </a:p>
          <a:p>
            <a:endParaRPr lang="en-US" sz="2000" dirty="0"/>
          </a:p>
          <a:p>
            <a:r>
              <a:rPr lang="en-US" sz="2000" dirty="0"/>
              <a:t>For example, suppose we have the following 3x3 matrix – result of convolutional operation:</a:t>
            </a:r>
          </a:p>
          <a:p>
            <a:r>
              <a:rPr lang="en-US" sz="2000" dirty="0"/>
              <a:t>The pooling operation divides the convolutional matrix into 2x2 slices with a 1x1 </a:t>
            </a:r>
            <a:r>
              <a:rPr lang="en-US" sz="2000" i="1" dirty="0"/>
              <a:t>stride</a:t>
            </a:r>
            <a:r>
              <a:rPr lang="en-US" sz="2000" dirty="0"/>
              <a:t>. </a:t>
            </a:r>
          </a:p>
          <a:p>
            <a:r>
              <a:rPr lang="en-US" sz="2000" dirty="0"/>
              <a:t>Four pooling operations take place. Each pooling operation picks the maximum value of the four in that slice: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solidFill>
                <a:schemeClr val="tx1">
                  <a:lumMod val="65000"/>
                  <a:lumOff val="35000"/>
                </a:schemeClr>
              </a:solidFill>
            </a:endParaRPr>
          </a:p>
          <a:p>
            <a:r>
              <a:rPr lang="en-US" sz="1600" b="0" i="0" dirty="0">
                <a:solidFill>
                  <a:schemeClr val="tx1">
                    <a:lumMod val="50000"/>
                    <a:lumOff val="50000"/>
                  </a:schemeClr>
                </a:solidFill>
                <a:effectLst/>
                <a:latin typeface="+mj-lt"/>
              </a:rPr>
              <a:t>Pooling helps enforce translation invariance in the input matrix. Translation invariance - </a:t>
            </a:r>
            <a:r>
              <a:rPr lang="en-US" sz="1600" b="0" i="0" dirty="0">
                <a:solidFill>
                  <a:schemeClr val="tx1">
                    <a:lumMod val="50000"/>
                    <a:lumOff val="50000"/>
                  </a:schemeClr>
                </a:solidFill>
                <a:effectLst/>
                <a:latin typeface="Roboto"/>
              </a:rPr>
              <a:t>ability of the algorithm to successfully classify images even when the position of objects within the image changes</a:t>
            </a:r>
            <a:endParaRPr lang="en-US" sz="1600" dirty="0">
              <a:solidFill>
                <a:schemeClr val="tx1">
                  <a:lumMod val="50000"/>
                  <a:lumOff val="50000"/>
                </a:schemeClr>
              </a:solidFill>
              <a:latin typeface="+mj-lt"/>
            </a:endParaRPr>
          </a:p>
          <a:p>
            <a:endParaRPr lang="en-US" dirty="0"/>
          </a:p>
          <a:p>
            <a:endParaRPr lang="en-US" sz="36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9" name="Picture 8">
            <a:extLst>
              <a:ext uri="{FF2B5EF4-FFF2-40B4-BE49-F238E27FC236}">
                <a16:creationId xmlns:a16="http://schemas.microsoft.com/office/drawing/2014/main" id="{E6882523-762A-4F36-85ED-3B3972BBDEBC}"/>
              </a:ext>
            </a:extLst>
          </p:cNvPr>
          <p:cNvPicPr>
            <a:picLocks noChangeAspect="1"/>
          </p:cNvPicPr>
          <p:nvPr/>
        </p:nvPicPr>
        <p:blipFill>
          <a:blip r:embed="rId2"/>
          <a:stretch>
            <a:fillRect/>
          </a:stretch>
        </p:blipFill>
        <p:spPr>
          <a:xfrm>
            <a:off x="9923106" y="1241204"/>
            <a:ext cx="1676400" cy="1476375"/>
          </a:xfrm>
          <a:prstGeom prst="rect">
            <a:avLst/>
          </a:prstGeom>
        </p:spPr>
      </p:pic>
      <p:pic>
        <p:nvPicPr>
          <p:cNvPr id="13" name="Picture 12">
            <a:extLst>
              <a:ext uri="{FF2B5EF4-FFF2-40B4-BE49-F238E27FC236}">
                <a16:creationId xmlns:a16="http://schemas.microsoft.com/office/drawing/2014/main" id="{1AADA447-9054-42E6-A3ED-5BF1A473ED36}"/>
              </a:ext>
            </a:extLst>
          </p:cNvPr>
          <p:cNvPicPr>
            <a:picLocks noChangeAspect="1"/>
          </p:cNvPicPr>
          <p:nvPr/>
        </p:nvPicPr>
        <p:blipFill>
          <a:blip r:embed="rId3"/>
          <a:stretch>
            <a:fillRect/>
          </a:stretch>
        </p:blipFill>
        <p:spPr>
          <a:xfrm>
            <a:off x="3114190" y="3429001"/>
            <a:ext cx="3333263" cy="2798174"/>
          </a:xfrm>
          <a:prstGeom prst="rect">
            <a:avLst/>
          </a:prstGeom>
        </p:spPr>
      </p:pic>
    </p:spTree>
    <p:extLst>
      <p:ext uri="{BB962C8B-B14F-4D97-AF65-F5344CB8AC3E}">
        <p14:creationId xmlns:p14="http://schemas.microsoft.com/office/powerpoint/2010/main" val="2566171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3662541"/>
          </a:xfrm>
          <a:prstGeom prst="rect">
            <a:avLst/>
          </a:prstGeom>
        </p:spPr>
        <p:txBody>
          <a:bodyPr wrap="square" anchor="t">
            <a:spAutoFit/>
          </a:bodyPr>
          <a:lstStyle/>
          <a:p>
            <a:r>
              <a:rPr lang="en-US" sz="3600" b="1" dirty="0"/>
              <a:t>                             Convolutional Neural Networks</a:t>
            </a:r>
          </a:p>
          <a:p>
            <a:r>
              <a:rPr lang="en-US" altLang="en-US" sz="3600" dirty="0"/>
              <a:t>                                Dense (fully connected) layer [2]</a:t>
            </a:r>
            <a:endParaRPr lang="en-US" altLang="en-US" sz="3600" i="1" dirty="0"/>
          </a:p>
          <a:p>
            <a:endParaRPr lang="en-US" sz="2000" dirty="0"/>
          </a:p>
          <a:p>
            <a:r>
              <a:rPr lang="en-US" sz="2000" i="0" dirty="0">
                <a:solidFill>
                  <a:srgbClr val="202124"/>
                </a:solidFill>
                <a:effectLst/>
                <a:latin typeface="Roboto"/>
              </a:rPr>
              <a:t>A</a:t>
            </a:r>
            <a:r>
              <a:rPr lang="en-US" sz="2000" i="0" dirty="0">
                <a:solidFill>
                  <a:schemeClr val="tx1">
                    <a:lumMod val="95000"/>
                    <a:lumOff val="5000"/>
                  </a:schemeClr>
                </a:solidFill>
                <a:effectLst/>
                <a:latin typeface="Roboto"/>
              </a:rPr>
              <a:t> hidden layer in which each  node is connected to </a:t>
            </a:r>
            <a:r>
              <a:rPr lang="en-US" sz="2000" i="1" dirty="0">
                <a:solidFill>
                  <a:schemeClr val="tx1">
                    <a:lumMod val="95000"/>
                    <a:lumOff val="5000"/>
                  </a:schemeClr>
                </a:solidFill>
                <a:effectLst/>
                <a:latin typeface="Roboto"/>
              </a:rPr>
              <a:t>every</a:t>
            </a:r>
            <a:r>
              <a:rPr lang="en-US" sz="2000" i="0" dirty="0">
                <a:solidFill>
                  <a:schemeClr val="tx1">
                    <a:lumMod val="95000"/>
                    <a:lumOff val="5000"/>
                  </a:schemeClr>
                </a:solidFill>
                <a:effectLst/>
                <a:latin typeface="Roboto"/>
              </a:rPr>
              <a:t> node in the subsequent hidden layer.</a:t>
            </a:r>
            <a:endParaRPr lang="en-US" sz="2000" dirty="0">
              <a:solidFill>
                <a:schemeClr val="tx1">
                  <a:lumMod val="95000"/>
                  <a:lumOff val="5000"/>
                </a:schemeClr>
              </a:solidFill>
            </a:endParaRP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27913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663636"/>
          </a:xfrm>
          <a:prstGeom prst="rect">
            <a:avLst/>
          </a:prstGeom>
        </p:spPr>
        <p:txBody>
          <a:bodyPr wrap="square" anchor="t">
            <a:spAutoFit/>
          </a:bodyPr>
          <a:lstStyle/>
          <a:p>
            <a:r>
              <a:rPr lang="en-US" sz="3600" b="1" dirty="0"/>
              <a:t>                             Convolutional Neural Networks</a:t>
            </a:r>
          </a:p>
          <a:p>
            <a:r>
              <a:rPr lang="en-US" altLang="en-US" sz="3600" dirty="0"/>
              <a:t>                                </a:t>
            </a:r>
            <a:r>
              <a:rPr lang="en-US" altLang="en-US" sz="3600" dirty="0" err="1"/>
              <a:t>Tensorflow</a:t>
            </a:r>
            <a:r>
              <a:rPr lang="en-US" altLang="en-US" sz="3600" dirty="0"/>
              <a:t>/</a:t>
            </a:r>
            <a:r>
              <a:rPr lang="en-US" altLang="en-US" sz="3600" dirty="0" err="1"/>
              <a:t>Keras</a:t>
            </a:r>
            <a:r>
              <a:rPr lang="en-US" altLang="en-US" sz="3600" dirty="0"/>
              <a:t> loss functions</a:t>
            </a:r>
            <a:endParaRPr lang="en-US" altLang="en-US" sz="3600" i="1" dirty="0"/>
          </a:p>
          <a:p>
            <a:endParaRPr lang="en-US" sz="2000" dirty="0"/>
          </a:p>
          <a:p>
            <a:r>
              <a:rPr lang="en-US" sz="2000" b="0" i="0" dirty="0">
                <a:solidFill>
                  <a:srgbClr val="212529"/>
                </a:solidFill>
                <a:effectLst/>
                <a:latin typeface="Open Sans"/>
              </a:rPr>
              <a:t>The purpose of loss functions is to compute the quantity that a model should seek to minimize during training.</a:t>
            </a:r>
            <a:endParaRPr lang="en-US" sz="2000" dirty="0"/>
          </a:p>
          <a:p>
            <a:r>
              <a:rPr lang="en-US" sz="2000" b="1" i="1" dirty="0">
                <a:solidFill>
                  <a:srgbClr val="202124"/>
                </a:solidFill>
                <a:effectLst/>
                <a:latin typeface="Roboto"/>
              </a:rPr>
              <a:t>Sparse Categorical cross-entropy </a:t>
            </a:r>
            <a:r>
              <a:rPr lang="en-US" sz="2000" i="0" dirty="0">
                <a:solidFill>
                  <a:srgbClr val="202124"/>
                </a:solidFill>
                <a:effectLst/>
                <a:latin typeface="Roboto"/>
              </a:rPr>
              <a:t>- c</a:t>
            </a:r>
            <a:r>
              <a:rPr lang="en-US" sz="2000" dirty="0">
                <a:solidFill>
                  <a:srgbClr val="202124"/>
                </a:solidFill>
                <a:latin typeface="Roboto"/>
              </a:rPr>
              <a:t>omputes the cross-entropy loss between the labels and predictions.</a:t>
            </a:r>
          </a:p>
          <a:p>
            <a:r>
              <a:rPr lang="en-US" sz="2000" dirty="0">
                <a:solidFill>
                  <a:srgbClr val="202124"/>
                </a:solidFill>
                <a:latin typeface="Roboto"/>
              </a:rPr>
              <a:t>Use this loss function when there are two or more label classes. </a:t>
            </a:r>
          </a:p>
          <a:p>
            <a:r>
              <a:rPr lang="en-US" sz="2000" dirty="0">
                <a:solidFill>
                  <a:srgbClr val="202124"/>
                </a:solidFill>
                <a:latin typeface="Roboto"/>
              </a:rPr>
              <a:t>Labels should be provided as integers. </a:t>
            </a:r>
          </a:p>
          <a:p>
            <a:endParaRPr lang="en-US" sz="2000" dirty="0">
              <a:solidFill>
                <a:srgbClr val="202124"/>
              </a:solidFill>
              <a:latin typeface="Roboto"/>
            </a:endParaRPr>
          </a:p>
          <a:p>
            <a:r>
              <a:rPr lang="en-US" sz="2000" b="1" i="1" dirty="0">
                <a:solidFill>
                  <a:srgbClr val="202124"/>
                </a:solidFill>
                <a:latin typeface="Roboto"/>
              </a:rPr>
              <a:t>Categorical cross-entropy </a:t>
            </a:r>
            <a:r>
              <a:rPr lang="en-US" sz="2000" dirty="0">
                <a:solidFill>
                  <a:srgbClr val="202124"/>
                </a:solidFill>
                <a:latin typeface="Roboto"/>
              </a:rPr>
              <a:t>- use this loss function when there are two or more label classes. </a:t>
            </a:r>
          </a:p>
          <a:p>
            <a:r>
              <a:rPr lang="en-US" sz="2000" dirty="0">
                <a:solidFill>
                  <a:srgbClr val="202124"/>
                </a:solidFill>
                <a:latin typeface="Roboto"/>
              </a:rPr>
              <a:t>Provide labels using one-hot representation.</a:t>
            </a:r>
          </a:p>
          <a:p>
            <a:endParaRPr lang="en-US" sz="2000" dirty="0">
              <a:solidFill>
                <a:srgbClr val="202124"/>
              </a:solidFill>
              <a:latin typeface="Roboto"/>
            </a:endParaRPr>
          </a:p>
          <a:p>
            <a:r>
              <a:rPr lang="en-US" sz="2000" i="0" dirty="0">
                <a:solidFill>
                  <a:srgbClr val="202124"/>
                </a:solidFill>
                <a:effectLst/>
                <a:latin typeface="Roboto"/>
              </a:rPr>
              <a:t>A one hot encoding is a representation of categorical variables as binary vectors. This first requires that the categorical values be mapped to integer values. Then, each integer value is represented as a binary vector that is all zero values except the index of the integer, which is marked with a 1</a:t>
            </a:r>
          </a:p>
          <a:p>
            <a:endParaRPr lang="en-US" sz="2000" dirty="0"/>
          </a:p>
          <a:p>
            <a:r>
              <a:rPr lang="en-US" sz="2000" b="1" i="1" dirty="0">
                <a:solidFill>
                  <a:srgbClr val="555555"/>
                </a:solidFill>
                <a:effectLst/>
                <a:latin typeface="Helvetica Neue"/>
              </a:rPr>
              <a:t>Cross-entropy</a:t>
            </a:r>
            <a:r>
              <a:rPr lang="en-US" sz="2000" b="0" i="0" dirty="0">
                <a:solidFill>
                  <a:srgbClr val="555555"/>
                </a:solidFill>
                <a:effectLst/>
                <a:latin typeface="Helvetica Neue"/>
              </a:rPr>
              <a:t> is a measure of the difference between two probability distributions for a given random variable or set of events.</a:t>
            </a:r>
            <a:endParaRPr lang="en-US" sz="2000" dirty="0"/>
          </a:p>
          <a:p>
            <a:endParaRPr lang="en-US" sz="2000" dirty="0"/>
          </a:p>
          <a:p>
            <a:endParaRPr lang="en-US" sz="2000" dirty="0"/>
          </a:p>
          <a:p>
            <a:endParaRPr lang="en-US" sz="2000" dirty="0"/>
          </a:p>
          <a:p>
            <a:endParaRPr lang="en-US" sz="2000" dirty="0"/>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7237094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0710624"/>
          </a:xfrm>
          <a:prstGeom prst="rect">
            <a:avLst/>
          </a:prstGeom>
        </p:spPr>
        <p:txBody>
          <a:bodyPr wrap="square" anchor="t">
            <a:spAutoFit/>
          </a:bodyPr>
          <a:lstStyle/>
          <a:p>
            <a:r>
              <a:rPr lang="en-US" sz="3600" b="1" dirty="0"/>
              <a:t>                      Recurrent Neural Networks (RNN)</a:t>
            </a:r>
          </a:p>
          <a:p>
            <a:r>
              <a:rPr lang="en-US" altLang="en-US" sz="3600" dirty="0"/>
              <a:t>                                   Applications</a:t>
            </a:r>
          </a:p>
          <a:p>
            <a:r>
              <a:rPr lang="en-US" altLang="en-US" sz="3600" dirty="0"/>
              <a:t>Question Answering, Language Translation (machine translation), Speech Recognition, Language Modeling</a:t>
            </a:r>
          </a:p>
          <a:p>
            <a:r>
              <a:rPr lang="en-US" altLang="en-US" sz="1600" dirty="0"/>
              <a:t>https://towardsdatascience.com/language-translation-with-rnns-d84d43b40571#:~:text=RNN%20Overview,at%20the%20next%20time%20step.</a:t>
            </a:r>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267244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433078"/>
          </a:xfrm>
          <a:prstGeom prst="rect">
            <a:avLst/>
          </a:prstGeom>
        </p:spPr>
        <p:txBody>
          <a:bodyPr wrap="square" anchor="t">
            <a:spAutoFit/>
          </a:bodyPr>
          <a:lstStyle/>
          <a:p>
            <a:r>
              <a:rPr lang="en-US" sz="3600" b="1" dirty="0"/>
              <a:t>                             Recurrent Neural Networks</a:t>
            </a:r>
          </a:p>
          <a:p>
            <a:r>
              <a:rPr lang="en-US" altLang="en-US" sz="3600" dirty="0"/>
              <a:t>  Idea: networks with memory</a:t>
            </a:r>
          </a:p>
          <a:p>
            <a:r>
              <a:rPr lang="en-US" altLang="en-US" sz="2800" dirty="0"/>
              <a:t>Compare to feed-forward fully connected neural networks!</a:t>
            </a:r>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A3AA4B00-F1FF-4239-868C-B97FA99C9061}"/>
              </a:ext>
            </a:extLst>
          </p:cNvPr>
          <p:cNvPicPr>
            <a:picLocks noChangeAspect="1"/>
          </p:cNvPicPr>
          <p:nvPr/>
        </p:nvPicPr>
        <p:blipFill>
          <a:blip r:embed="rId2"/>
          <a:stretch>
            <a:fillRect/>
          </a:stretch>
        </p:blipFill>
        <p:spPr>
          <a:xfrm>
            <a:off x="431058" y="2100779"/>
            <a:ext cx="2878484" cy="1435523"/>
          </a:xfrm>
          <a:prstGeom prst="rect">
            <a:avLst/>
          </a:prstGeom>
        </p:spPr>
      </p:pic>
      <p:pic>
        <p:nvPicPr>
          <p:cNvPr id="13" name="Picture 12">
            <a:extLst>
              <a:ext uri="{FF2B5EF4-FFF2-40B4-BE49-F238E27FC236}">
                <a16:creationId xmlns:a16="http://schemas.microsoft.com/office/drawing/2014/main" id="{70AB8845-EF26-41A7-BFF0-9E3828251F10}"/>
              </a:ext>
            </a:extLst>
          </p:cNvPr>
          <p:cNvPicPr>
            <a:picLocks noChangeAspect="1"/>
          </p:cNvPicPr>
          <p:nvPr/>
        </p:nvPicPr>
        <p:blipFill>
          <a:blip r:embed="rId3"/>
          <a:stretch>
            <a:fillRect/>
          </a:stretch>
        </p:blipFill>
        <p:spPr>
          <a:xfrm>
            <a:off x="4166763" y="1837277"/>
            <a:ext cx="3203531" cy="2212109"/>
          </a:xfrm>
          <a:prstGeom prst="rect">
            <a:avLst/>
          </a:prstGeom>
        </p:spPr>
      </p:pic>
      <p:pic>
        <p:nvPicPr>
          <p:cNvPr id="15" name="Picture 14">
            <a:extLst>
              <a:ext uri="{FF2B5EF4-FFF2-40B4-BE49-F238E27FC236}">
                <a16:creationId xmlns:a16="http://schemas.microsoft.com/office/drawing/2014/main" id="{71419EC1-E5A9-49D8-B90A-29BC903A853E}"/>
              </a:ext>
            </a:extLst>
          </p:cNvPr>
          <p:cNvPicPr>
            <a:picLocks noChangeAspect="1"/>
          </p:cNvPicPr>
          <p:nvPr/>
        </p:nvPicPr>
        <p:blipFill>
          <a:blip r:embed="rId4"/>
          <a:stretch>
            <a:fillRect/>
          </a:stretch>
        </p:blipFill>
        <p:spPr>
          <a:xfrm>
            <a:off x="7768834" y="1748690"/>
            <a:ext cx="2285215" cy="1557264"/>
          </a:xfrm>
          <a:prstGeom prst="rect">
            <a:avLst/>
          </a:prstGeom>
        </p:spPr>
      </p:pic>
      <p:pic>
        <p:nvPicPr>
          <p:cNvPr id="7" name="Picture 6">
            <a:extLst>
              <a:ext uri="{FF2B5EF4-FFF2-40B4-BE49-F238E27FC236}">
                <a16:creationId xmlns:a16="http://schemas.microsoft.com/office/drawing/2014/main" id="{A5A95DEA-5EE6-4116-B248-933BF96031C4}"/>
              </a:ext>
            </a:extLst>
          </p:cNvPr>
          <p:cNvPicPr>
            <a:picLocks noChangeAspect="1"/>
          </p:cNvPicPr>
          <p:nvPr/>
        </p:nvPicPr>
        <p:blipFill>
          <a:blip r:embed="rId5"/>
          <a:stretch>
            <a:fillRect/>
          </a:stretch>
        </p:blipFill>
        <p:spPr>
          <a:xfrm>
            <a:off x="780018" y="4523053"/>
            <a:ext cx="2878485" cy="1887271"/>
          </a:xfrm>
          <a:prstGeom prst="rect">
            <a:avLst/>
          </a:prstGeom>
        </p:spPr>
      </p:pic>
      <p:pic>
        <p:nvPicPr>
          <p:cNvPr id="10" name="Picture 9">
            <a:extLst>
              <a:ext uri="{FF2B5EF4-FFF2-40B4-BE49-F238E27FC236}">
                <a16:creationId xmlns:a16="http://schemas.microsoft.com/office/drawing/2014/main" id="{13A2DB81-9129-4C3B-AA8E-A3880C9BB7F2}"/>
              </a:ext>
            </a:extLst>
          </p:cNvPr>
          <p:cNvPicPr>
            <a:picLocks noChangeAspect="1"/>
          </p:cNvPicPr>
          <p:nvPr/>
        </p:nvPicPr>
        <p:blipFill>
          <a:blip r:embed="rId6"/>
          <a:stretch>
            <a:fillRect/>
          </a:stretch>
        </p:blipFill>
        <p:spPr>
          <a:xfrm>
            <a:off x="4128909" y="4642241"/>
            <a:ext cx="2647950" cy="1605672"/>
          </a:xfrm>
          <a:prstGeom prst="rect">
            <a:avLst/>
          </a:prstGeom>
        </p:spPr>
      </p:pic>
      <p:pic>
        <p:nvPicPr>
          <p:cNvPr id="14" name="Picture 13">
            <a:extLst>
              <a:ext uri="{FF2B5EF4-FFF2-40B4-BE49-F238E27FC236}">
                <a16:creationId xmlns:a16="http://schemas.microsoft.com/office/drawing/2014/main" id="{7A0E7E9C-60D6-4A54-B9AC-1BF00DE8F9DD}"/>
              </a:ext>
            </a:extLst>
          </p:cNvPr>
          <p:cNvPicPr>
            <a:picLocks noChangeAspect="1"/>
          </p:cNvPicPr>
          <p:nvPr/>
        </p:nvPicPr>
        <p:blipFill>
          <a:blip r:embed="rId7"/>
          <a:stretch>
            <a:fillRect/>
          </a:stretch>
        </p:blipFill>
        <p:spPr>
          <a:xfrm>
            <a:off x="9755475" y="3165245"/>
            <a:ext cx="1303072" cy="1296390"/>
          </a:xfrm>
          <a:prstGeom prst="rect">
            <a:avLst/>
          </a:prstGeom>
        </p:spPr>
      </p:pic>
      <p:pic>
        <p:nvPicPr>
          <p:cNvPr id="17" name="Picture 16">
            <a:extLst>
              <a:ext uri="{FF2B5EF4-FFF2-40B4-BE49-F238E27FC236}">
                <a16:creationId xmlns:a16="http://schemas.microsoft.com/office/drawing/2014/main" id="{754F088D-C3AD-4075-963A-E57D148CD67B}"/>
              </a:ext>
            </a:extLst>
          </p:cNvPr>
          <p:cNvPicPr>
            <a:picLocks noChangeAspect="1"/>
          </p:cNvPicPr>
          <p:nvPr/>
        </p:nvPicPr>
        <p:blipFill>
          <a:blip r:embed="rId8"/>
          <a:stretch>
            <a:fillRect/>
          </a:stretch>
        </p:blipFill>
        <p:spPr>
          <a:xfrm>
            <a:off x="7370294" y="4680765"/>
            <a:ext cx="4573587" cy="1701800"/>
          </a:xfrm>
          <a:prstGeom prst="rect">
            <a:avLst/>
          </a:prstGeom>
        </p:spPr>
      </p:pic>
      <p:pic>
        <p:nvPicPr>
          <p:cNvPr id="19" name="Picture 18">
            <a:extLst>
              <a:ext uri="{FF2B5EF4-FFF2-40B4-BE49-F238E27FC236}">
                <a16:creationId xmlns:a16="http://schemas.microsoft.com/office/drawing/2014/main" id="{2A481CF3-1445-4D1A-9FFE-AE9F222D03DA}"/>
              </a:ext>
            </a:extLst>
          </p:cNvPr>
          <p:cNvPicPr>
            <a:picLocks noChangeAspect="1"/>
          </p:cNvPicPr>
          <p:nvPr/>
        </p:nvPicPr>
        <p:blipFill>
          <a:blip r:embed="rId9"/>
          <a:stretch>
            <a:fillRect/>
          </a:stretch>
        </p:blipFill>
        <p:spPr>
          <a:xfrm>
            <a:off x="10850626" y="1806327"/>
            <a:ext cx="614363" cy="1343025"/>
          </a:xfrm>
          <a:prstGeom prst="rect">
            <a:avLst/>
          </a:prstGeom>
        </p:spPr>
      </p:pic>
      <p:pic>
        <p:nvPicPr>
          <p:cNvPr id="21" name="Picture 20">
            <a:extLst>
              <a:ext uri="{FF2B5EF4-FFF2-40B4-BE49-F238E27FC236}">
                <a16:creationId xmlns:a16="http://schemas.microsoft.com/office/drawing/2014/main" id="{8DC87E07-B73B-4A13-B1C4-4D1A06385DD6}"/>
              </a:ext>
            </a:extLst>
          </p:cNvPr>
          <p:cNvPicPr>
            <a:picLocks noChangeAspect="1"/>
          </p:cNvPicPr>
          <p:nvPr/>
        </p:nvPicPr>
        <p:blipFill>
          <a:blip r:embed="rId10"/>
          <a:stretch>
            <a:fillRect/>
          </a:stretch>
        </p:blipFill>
        <p:spPr>
          <a:xfrm>
            <a:off x="2703916" y="3413604"/>
            <a:ext cx="1663776" cy="925333"/>
          </a:xfrm>
          <a:prstGeom prst="rect">
            <a:avLst/>
          </a:prstGeom>
        </p:spPr>
      </p:pic>
      <p:pic>
        <p:nvPicPr>
          <p:cNvPr id="23" name="Picture 22">
            <a:extLst>
              <a:ext uri="{FF2B5EF4-FFF2-40B4-BE49-F238E27FC236}">
                <a16:creationId xmlns:a16="http://schemas.microsoft.com/office/drawing/2014/main" id="{49591368-ED3E-4D85-8B3A-4B56A39C0F79}"/>
              </a:ext>
            </a:extLst>
          </p:cNvPr>
          <p:cNvPicPr>
            <a:picLocks noChangeAspect="1"/>
          </p:cNvPicPr>
          <p:nvPr/>
        </p:nvPicPr>
        <p:blipFill>
          <a:blip r:embed="rId11"/>
          <a:stretch>
            <a:fillRect/>
          </a:stretch>
        </p:blipFill>
        <p:spPr>
          <a:xfrm>
            <a:off x="5721715" y="3284512"/>
            <a:ext cx="1847849" cy="1109662"/>
          </a:xfrm>
          <a:prstGeom prst="rect">
            <a:avLst/>
          </a:prstGeom>
        </p:spPr>
      </p:pic>
    </p:spTree>
    <p:extLst>
      <p:ext uri="{BB962C8B-B14F-4D97-AF65-F5344CB8AC3E}">
        <p14:creationId xmlns:p14="http://schemas.microsoft.com/office/powerpoint/2010/main" val="2003620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258" y="0"/>
            <a:ext cx="11904054" cy="13357503"/>
          </a:xfrm>
          <a:prstGeom prst="rect">
            <a:avLst/>
          </a:prstGeom>
        </p:spPr>
        <p:txBody>
          <a:bodyPr wrap="square" anchor="t">
            <a:spAutoFit/>
          </a:bodyPr>
          <a:lstStyle/>
          <a:p>
            <a:r>
              <a:rPr lang="en-US" sz="3600" b="1" dirty="0"/>
              <a:t>                      Recurrent Neural Networks (RNN)</a:t>
            </a:r>
          </a:p>
          <a:p>
            <a:r>
              <a:rPr lang="en-US" altLang="en-US" sz="3600" dirty="0"/>
              <a:t>                                       History</a:t>
            </a:r>
          </a:p>
          <a:p>
            <a:r>
              <a:rPr lang="de-DE" altLang="en-US" sz="3600" dirty="0"/>
              <a:t>1982 – Hopfield Networks (John Hopfield) – </a:t>
            </a:r>
            <a:r>
              <a:rPr lang="en-US" sz="2800" b="0" i="0" u="none" strike="noStrike" dirty="0">
                <a:effectLst/>
                <a:latin typeface="Arial" panose="020B0604020202020204" pitchFamily="34" charset="0"/>
              </a:rPr>
              <a:t>associative memory </a:t>
            </a:r>
            <a:r>
              <a:rPr lang="en-US" sz="2800" b="0" i="0" dirty="0">
                <a:effectLst/>
                <a:latin typeface="Arial" panose="020B0604020202020204" pitchFamily="34" charset="0"/>
              </a:rPr>
              <a:t>systems with </a:t>
            </a:r>
            <a:r>
              <a:rPr lang="en-US" sz="2800" b="0" i="0" u="none" strike="noStrike" dirty="0">
                <a:effectLst/>
                <a:latin typeface="Arial" panose="020B0604020202020204" pitchFamily="34" charset="0"/>
              </a:rPr>
              <a:t>binary </a:t>
            </a:r>
            <a:r>
              <a:rPr lang="en-US" sz="2800" b="0" i="0" dirty="0">
                <a:effectLst/>
                <a:latin typeface="Arial" panose="020B0604020202020204" pitchFamily="34" charset="0"/>
              </a:rPr>
              <a:t>threshold </a:t>
            </a:r>
            <a:r>
              <a:rPr lang="en-US" sz="2800" b="0" i="0" u="none" strike="noStrike" dirty="0">
                <a:effectLst/>
                <a:latin typeface="Arial" panose="020B0604020202020204" pitchFamily="34" charset="0"/>
              </a:rPr>
              <a:t>nodes</a:t>
            </a:r>
            <a:endParaRPr lang="de-DE" altLang="en-US" sz="2800" dirty="0"/>
          </a:p>
          <a:p>
            <a:r>
              <a:rPr lang="de-DE" altLang="en-US" sz="3600" dirty="0"/>
              <a:t>1990 – Simple recurrent neural network (Jeffrey Elman)</a:t>
            </a:r>
          </a:p>
          <a:p>
            <a:r>
              <a:rPr lang="de-DE" altLang="en-US" sz="3600" dirty="0"/>
              <a:t>1997 – LSTM (Hochreiter and Schmidhuber </a:t>
            </a:r>
            <a:r>
              <a:rPr lang="en-US" altLang="en-US" sz="3600" dirty="0"/>
              <a:t>) – </a:t>
            </a:r>
            <a:r>
              <a:rPr lang="en-US" altLang="en-US" sz="3200" dirty="0"/>
              <a:t>long short-term memory unit</a:t>
            </a:r>
          </a:p>
          <a:p>
            <a:endParaRPr lang="en-US" altLang="en-US" sz="3600" dirty="0"/>
          </a:p>
          <a:p>
            <a:endParaRPr lang="en-US" altLang="en-US" sz="3600" dirty="0"/>
          </a:p>
          <a:p>
            <a:endParaRPr lang="en-US" altLang="en-US" sz="3600" dirty="0"/>
          </a:p>
          <a:p>
            <a:endParaRPr lang="en-US" altLang="en-US" sz="3600" dirty="0"/>
          </a:p>
          <a:p>
            <a:r>
              <a:rPr lang="en-US" altLang="en-US" sz="3600" dirty="0"/>
              <a:t>2014 – GRU (</a:t>
            </a:r>
            <a:r>
              <a:rPr lang="en-US" sz="3600" b="0" i="0" dirty="0" err="1">
                <a:solidFill>
                  <a:srgbClr val="202122"/>
                </a:solidFill>
                <a:effectLst/>
                <a:latin typeface="Arial" panose="020B0604020202020204" pitchFamily="34" charset="0"/>
              </a:rPr>
              <a:t>Kyunghyun</a:t>
            </a:r>
            <a:r>
              <a:rPr lang="en-US" sz="3600" b="0" i="0" dirty="0">
                <a:solidFill>
                  <a:srgbClr val="202122"/>
                </a:solidFill>
                <a:effectLst/>
                <a:latin typeface="Arial" panose="020B0604020202020204" pitchFamily="34" charset="0"/>
              </a:rPr>
              <a:t> Cho) – </a:t>
            </a:r>
            <a:r>
              <a:rPr lang="en-US" sz="3200" b="0" i="0" dirty="0">
                <a:solidFill>
                  <a:srgbClr val="202122"/>
                </a:solidFill>
                <a:effectLst/>
                <a:latin typeface="Arial" panose="020B0604020202020204" pitchFamily="34" charset="0"/>
              </a:rPr>
              <a:t>gaited recurrent unit</a:t>
            </a:r>
            <a:endParaRPr lang="en-US" altLang="en-US" sz="3200" dirty="0"/>
          </a:p>
          <a:p>
            <a:endParaRPr lang="en-US" altLang="en-US" sz="3600" dirty="0"/>
          </a:p>
          <a:p>
            <a:endParaRPr lang="en-US" altLang="en-US" sz="3600" dirty="0"/>
          </a:p>
          <a:p>
            <a:endParaRPr lang="en-US" altLang="en-US" sz="3600" dirty="0"/>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8" name="Picture 7">
            <a:extLst>
              <a:ext uri="{FF2B5EF4-FFF2-40B4-BE49-F238E27FC236}">
                <a16:creationId xmlns:a16="http://schemas.microsoft.com/office/drawing/2014/main" id="{61AB494D-B2E3-4593-9FDA-0E84BDD5B798}"/>
              </a:ext>
            </a:extLst>
          </p:cNvPr>
          <p:cNvPicPr>
            <a:picLocks noChangeAspect="1"/>
          </p:cNvPicPr>
          <p:nvPr/>
        </p:nvPicPr>
        <p:blipFill>
          <a:blip r:embed="rId2"/>
          <a:stretch>
            <a:fillRect/>
          </a:stretch>
        </p:blipFill>
        <p:spPr>
          <a:xfrm>
            <a:off x="3299053" y="3463930"/>
            <a:ext cx="1381422" cy="1999515"/>
          </a:xfrm>
          <a:prstGeom prst="rect">
            <a:avLst/>
          </a:prstGeom>
        </p:spPr>
      </p:pic>
      <p:pic>
        <p:nvPicPr>
          <p:cNvPr id="10" name="Picture 9">
            <a:extLst>
              <a:ext uri="{FF2B5EF4-FFF2-40B4-BE49-F238E27FC236}">
                <a16:creationId xmlns:a16="http://schemas.microsoft.com/office/drawing/2014/main" id="{807ABE6A-8C26-4139-A753-E11CB262CA10}"/>
              </a:ext>
            </a:extLst>
          </p:cNvPr>
          <p:cNvPicPr>
            <a:picLocks noChangeAspect="1"/>
          </p:cNvPicPr>
          <p:nvPr/>
        </p:nvPicPr>
        <p:blipFill>
          <a:blip r:embed="rId3"/>
          <a:stretch>
            <a:fillRect/>
          </a:stretch>
        </p:blipFill>
        <p:spPr>
          <a:xfrm>
            <a:off x="4959768" y="3775070"/>
            <a:ext cx="2272464" cy="1448627"/>
          </a:xfrm>
          <a:prstGeom prst="rect">
            <a:avLst/>
          </a:prstGeom>
        </p:spPr>
      </p:pic>
    </p:spTree>
    <p:extLst>
      <p:ext uri="{BB962C8B-B14F-4D97-AF65-F5344CB8AC3E}">
        <p14:creationId xmlns:p14="http://schemas.microsoft.com/office/powerpoint/2010/main" val="4100858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10341293"/>
          </a:xfrm>
          <a:prstGeom prst="rect">
            <a:avLst/>
          </a:prstGeom>
        </p:spPr>
        <p:txBody>
          <a:bodyPr wrap="square" anchor="t">
            <a:spAutoFit/>
          </a:bodyPr>
          <a:lstStyle/>
          <a:p>
            <a:r>
              <a:rPr lang="en-US" sz="3600" b="1" dirty="0"/>
              <a:t>                      Recurrent Neural Networks (RNN)</a:t>
            </a:r>
          </a:p>
          <a:p>
            <a:r>
              <a:rPr lang="en-US" altLang="en-US" sz="3600" dirty="0"/>
              <a:t>                                   Text analysis</a:t>
            </a:r>
          </a:p>
          <a:p>
            <a:endParaRPr lang="en-US" altLang="en-US" sz="2000" dirty="0"/>
          </a:p>
          <a:p>
            <a:r>
              <a:rPr lang="en-US" altLang="en-US" sz="2800" dirty="0"/>
              <a:t>Analyzing text as sequence of symbols with fully connected (dense) ANN</a:t>
            </a:r>
          </a:p>
          <a:p>
            <a:r>
              <a:rPr lang="en-US" altLang="en-US" dirty="0"/>
              <a:t>all tokens are sent to the input of each neuron, tokens are analyzed separately from each other</a:t>
            </a:r>
          </a:p>
          <a:p>
            <a:endParaRPr lang="en-US" altLang="en-US" dirty="0"/>
          </a:p>
          <a:p>
            <a:r>
              <a:rPr lang="en-US" altLang="en-US" sz="2400" dirty="0"/>
              <a:t>Examples of sequences that dense ANN cannot analyze correctly</a:t>
            </a:r>
          </a:p>
          <a:p>
            <a:r>
              <a:rPr lang="en-US" altLang="en-US" sz="2000" dirty="0"/>
              <a:t>Overall, the movie is not bad and has entertainment value</a:t>
            </a:r>
          </a:p>
          <a:p>
            <a:r>
              <a:rPr lang="en-US" altLang="en-US" sz="2000" dirty="0"/>
              <a:t>Unfortunately, the movie is not so good</a:t>
            </a:r>
          </a:p>
          <a:p>
            <a:r>
              <a:rPr lang="en-US" altLang="en-US" sz="2000" dirty="0"/>
              <a:t>Ice cream</a:t>
            </a:r>
          </a:p>
          <a:p>
            <a:endParaRPr lang="en-US" altLang="en-US" sz="2400" dirty="0"/>
          </a:p>
          <a:p>
            <a:r>
              <a:rPr lang="en-US" altLang="en-US" sz="2400" dirty="0"/>
              <a:t>Analyze text as sequence of tokens – need some other type of ANN</a:t>
            </a:r>
          </a:p>
          <a:p>
            <a:r>
              <a:rPr lang="en-US" altLang="en-US" sz="2000" dirty="0"/>
              <a:t>Order of tokens is important</a:t>
            </a:r>
          </a:p>
          <a:p>
            <a:endParaRPr lang="en-US" altLang="en-US" sz="2400" i="1" dirty="0"/>
          </a:p>
          <a:p>
            <a:endParaRPr lang="en-US" altLang="en-US" sz="2400" dirty="0"/>
          </a:p>
          <a:p>
            <a:r>
              <a:rPr lang="en-US" sz="2400" dirty="0"/>
              <a:t>After </a:t>
            </a:r>
            <a:r>
              <a:rPr lang="en-US" sz="2400" i="1" dirty="0"/>
              <a:t>unrolling</a:t>
            </a:r>
            <a:r>
              <a:rPr lang="en-US" sz="2400" dirty="0"/>
              <a:t> RNN can be trained using backpropagation algorithm</a:t>
            </a:r>
          </a:p>
          <a:p>
            <a:r>
              <a:rPr lang="en-US" sz="2600" dirty="0"/>
              <a:t>Problems: training takes long time, vanishing gradient, restricted “memory” size    </a:t>
            </a:r>
          </a:p>
          <a:p>
            <a:r>
              <a:rPr lang="en-US" sz="2600" dirty="0"/>
              <a:t>Solution: LSTM                </a:t>
            </a:r>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CBF91A8B-15D1-412E-867E-C1EDC77B2D53}"/>
              </a:ext>
            </a:extLst>
          </p:cNvPr>
          <p:cNvPicPr>
            <a:picLocks noChangeAspect="1"/>
          </p:cNvPicPr>
          <p:nvPr/>
        </p:nvPicPr>
        <p:blipFill>
          <a:blip r:embed="rId2"/>
          <a:stretch>
            <a:fillRect/>
          </a:stretch>
        </p:blipFill>
        <p:spPr>
          <a:xfrm>
            <a:off x="5150531" y="3348165"/>
            <a:ext cx="6319908" cy="975970"/>
          </a:xfrm>
          <a:prstGeom prst="rect">
            <a:avLst/>
          </a:prstGeom>
        </p:spPr>
      </p:pic>
    </p:spTree>
    <p:extLst>
      <p:ext uri="{BB962C8B-B14F-4D97-AF65-F5344CB8AC3E}">
        <p14:creationId xmlns:p14="http://schemas.microsoft.com/office/powerpoint/2010/main" val="9467399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7946" y="140274"/>
            <a:ext cx="11904054" cy="11326178"/>
          </a:xfrm>
          <a:prstGeom prst="rect">
            <a:avLst/>
          </a:prstGeom>
        </p:spPr>
        <p:txBody>
          <a:bodyPr wrap="square" anchor="t">
            <a:spAutoFit/>
          </a:bodyPr>
          <a:lstStyle/>
          <a:p>
            <a:r>
              <a:rPr lang="en-US" sz="3600" b="1" dirty="0"/>
              <a:t>                   Recurrent Neural Networks (CNN)</a:t>
            </a:r>
          </a:p>
          <a:p>
            <a:r>
              <a:rPr lang="en-US" altLang="en-US" sz="3600" dirty="0"/>
              <a:t>                                   Questions:</a:t>
            </a:r>
          </a:p>
          <a:p>
            <a:r>
              <a:rPr lang="en-US" altLang="en-US" sz="3600" dirty="0"/>
              <a:t>Why RNN?</a:t>
            </a:r>
          </a:p>
          <a:p>
            <a:r>
              <a:rPr lang="en-US" altLang="en-US" sz="3600" dirty="0"/>
              <a:t>Advantages over MLP and CNN</a:t>
            </a:r>
          </a:p>
          <a:p>
            <a:endParaRPr lang="en-US" altLang="en-US" sz="3600" dirty="0"/>
          </a:p>
          <a:p>
            <a:r>
              <a:rPr lang="en-US" altLang="en-US" sz="3600" dirty="0"/>
              <a:t>Types of data:</a:t>
            </a:r>
          </a:p>
          <a:p>
            <a:r>
              <a:rPr lang="en-US" altLang="en-US" sz="3600" dirty="0"/>
              <a:t>better suited for MLP?</a:t>
            </a:r>
          </a:p>
          <a:p>
            <a:r>
              <a:rPr lang="en-US" altLang="en-US" sz="3600" dirty="0"/>
              <a:t>Better suited for CNN?</a:t>
            </a:r>
          </a:p>
          <a:p>
            <a:r>
              <a:rPr lang="en-US" altLang="en-US" sz="3600" dirty="0"/>
              <a:t>Better suited for RNN?</a:t>
            </a:r>
          </a:p>
          <a:p>
            <a:endParaRPr lang="en-US" altLang="en-US" sz="3600" dirty="0"/>
          </a:p>
          <a:p>
            <a:r>
              <a:rPr lang="en-US" altLang="en-US" sz="3600" dirty="0"/>
              <a:t>Sequential data, image data, numerical data, text data?</a:t>
            </a:r>
          </a:p>
          <a:p>
            <a:endParaRPr lang="en-US" altLang="en-US" sz="3600"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2473457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92258" y="0"/>
                <a:ext cx="11904054" cy="8845563"/>
              </a:xfrm>
              <a:prstGeom prst="rect">
                <a:avLst/>
              </a:prstGeom>
            </p:spPr>
            <p:txBody>
              <a:bodyPr wrap="square" anchor="t">
                <a:spAutoFit/>
              </a:bodyPr>
              <a:lstStyle/>
              <a:p>
                <a:r>
                  <a:rPr lang="en-US" sz="3600" b="1" dirty="0"/>
                  <a:t>                      Recurrent Neural Networks (RNN)</a:t>
                </a:r>
              </a:p>
              <a:p>
                <a:r>
                  <a:rPr lang="en-US" altLang="en-US" sz="3600" dirty="0"/>
                  <a:t>               Hopfield Networks – associative memory</a:t>
                </a:r>
              </a:p>
              <a:p>
                <a:r>
                  <a:rPr lang="de-DE" altLang="en-US" sz="2400" dirty="0"/>
                  <a:t>  Hopfield Networks </a:t>
                </a:r>
                <a:r>
                  <a:rPr lang="en-US" altLang="en-US" sz="2400" dirty="0"/>
                  <a:t>with 4 neurons.</a:t>
                </a:r>
              </a:p>
              <a:p>
                <a:r>
                  <a:rPr lang="en-US" altLang="en-US" dirty="0"/>
                  <a:t>Networks consists of one layer of neurons, each neuron is connected to all others. </a:t>
                </a:r>
              </a:p>
              <a:p>
                <a:r>
                  <a:rPr lang="en-US" altLang="en-US" dirty="0"/>
                  <a:t>There is no feedback from the output of neuron to its own input.</a:t>
                </a:r>
              </a:p>
              <a:p>
                <a:r>
                  <a:rPr lang="en-US" altLang="en-US" dirty="0"/>
                  <a:t>Hopfield algorithm for image reproduction:</a:t>
                </a:r>
              </a:p>
              <a:p>
                <a:r>
                  <a:rPr lang="en-US" altLang="en-US" dirty="0"/>
                  <a:t>1. Compute weights:</a:t>
                </a:r>
              </a:p>
              <a:p>
                <a:r>
                  <a:rPr lang="en-US" altLang="en-US" dirty="0"/>
                  <a:t> </a:t>
                </a:r>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oMath>
                </a14:m>
                <a:r>
                  <a:rPr lang="en-US" altLang="en-US" dirty="0"/>
                  <a:t>0 </a:t>
                </a:r>
                <a:r>
                  <a:rPr lang="en-US" altLang="en-US" i="1" dirty="0"/>
                  <a:t>if </a:t>
                </a:r>
                <a:r>
                  <a:rPr lang="en-US" altLang="en-US" i="1" dirty="0" err="1"/>
                  <a:t>i</a:t>
                </a:r>
                <a:r>
                  <a:rPr lang="en-US" altLang="en-US" i="1" dirty="0"/>
                  <a:t>=j</a:t>
                </a:r>
              </a:p>
              <a:p>
                <a:endParaRPr lang="en-US" altLang="en-US" sz="3600" dirty="0"/>
              </a:p>
              <a:p>
                <a:r>
                  <a:rPr lang="en-US" altLang="en-US" dirty="0"/>
                  <a:t>2. Initialization</a:t>
                </a:r>
              </a:p>
              <a:p>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𝑜</m:t>
                        </m:r>
                      </m:e>
                      <m:sub>
                        <m:r>
                          <a:rPr lang="en-US" b="0" i="1" smtClean="0">
                            <a:latin typeface="Cambria Math" panose="02040503050406030204" pitchFamily="18" charset="0"/>
                          </a:rPr>
                          <m:t>𝑖</m:t>
                        </m:r>
                      </m:sub>
                    </m:sSub>
                    <m:r>
                      <a:rPr lang="en-US" b="0" i="1" smtClean="0">
                        <a:latin typeface="Cambria Math" panose="02040503050406030204" pitchFamily="18" charset="0"/>
                      </a:rPr>
                      <m:t>(0)=</m:t>
                    </m:r>
                  </m:oMath>
                </a14:m>
                <a:r>
                  <a:rPr lang="en-US" altLang="en-US" dirty="0"/>
                  <a:t>0 , </a:t>
                </a:r>
                <a14:m>
                  <m:oMath xmlns:m="http://schemas.openxmlformats.org/officeDocument/2006/math">
                    <m:r>
                      <a:rPr lang="en-US" altLang="en-US" dirty="0">
                        <a:latin typeface="Cambria Math" panose="02040503050406030204" pitchFamily="18" charset="0"/>
                      </a:rPr>
                      <m:t>1</m:t>
                    </m:r>
                    <m:r>
                      <a:rPr lang="en-US" b="0" i="0"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oMath>
                </a14:m>
                <a:r>
                  <a:rPr lang="en-US" altLang="en-US" dirty="0"/>
                  <a:t>n – </a:t>
                </a:r>
                <a:r>
                  <a:rPr lang="en-US" altLang="en-US" sz="1400" dirty="0"/>
                  <a:t>output of neuron</a:t>
                </a:r>
                <a:r>
                  <a:rPr lang="en-US" altLang="en-US" sz="1400" i="1" dirty="0"/>
                  <a:t> I at time 0</a:t>
                </a:r>
              </a:p>
              <a:p>
                <a:endParaRPr lang="en-US" altLang="en-US" dirty="0"/>
              </a:p>
              <a:p>
                <a:r>
                  <a:rPr lang="en-US" altLang="en-US" dirty="0"/>
                  <a:t>3. Repeat</a:t>
                </a:r>
              </a:p>
              <a:p>
                <a:endParaRPr lang="en-US" altLang="en-US" sz="2000" dirty="0"/>
              </a:p>
              <a:p>
                <a:r>
                  <a:rPr lang="en-US" altLang="en-US" sz="1600" i="1" dirty="0"/>
                  <a:t>Until </a:t>
                </a:r>
                <a:r>
                  <a:rPr lang="en-US" altLang="en-US"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r>
                          <a:rPr lang="en-US" sz="1600" i="1">
                            <a:latin typeface="Cambria Math" panose="02040503050406030204" pitchFamily="18" charset="0"/>
                          </a:rPr>
                          <m:t>+1</m:t>
                        </m:r>
                      </m:e>
                    </m:d>
                  </m:oMath>
                </a14:m>
                <a:r>
                  <a:rPr lang="en-US" altLang="en-US" sz="1600" dirty="0"/>
                  <a:t>=</a:t>
                </a:r>
                <a:r>
                  <a:rPr lang="pt-BR" sz="1600" dirty="0"/>
                  <a:t>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i="1">
                            <a:latin typeface="Cambria Math" panose="02040503050406030204" pitchFamily="18" charset="0"/>
                          </a:rPr>
                          <m:t>𝑡</m:t>
                        </m:r>
                      </m:e>
                    </m:d>
                  </m:oMath>
                </a14:m>
                <a:r>
                  <a:rPr lang="en-US" altLang="en-US" sz="1600" dirty="0"/>
                  <a:t>  </a:t>
                </a:r>
                <a:r>
                  <a:rPr lang="en-US" altLang="en-US" sz="1600" i="1" dirty="0"/>
                  <a:t>for all </a:t>
                </a:r>
                <a:r>
                  <a:rPr lang="en-US" altLang="en-US" sz="1600" i="1" dirty="0" err="1"/>
                  <a:t>i</a:t>
                </a:r>
                <a:r>
                  <a:rPr lang="en-US" altLang="en-US" sz="1600" i="1" dirty="0"/>
                  <a:t>, </a:t>
                </a:r>
                <a14:m>
                  <m:oMath xmlns:m="http://schemas.openxmlformats.org/officeDocument/2006/math">
                    <m:r>
                      <a:rPr lang="en-US" altLang="en-US" sz="1600" dirty="0">
                        <a:latin typeface="Cambria Math" panose="02040503050406030204" pitchFamily="18" charset="0"/>
                      </a:rPr>
                      <m:t>1</m:t>
                    </m:r>
                    <m:r>
                      <a:rPr lang="en-US" sz="1600">
                        <a:latin typeface="Cambria Math" panose="02040503050406030204" pitchFamily="18" charset="0"/>
                      </a:rPr>
                      <m:t>≤</m:t>
                    </m:r>
                    <m:r>
                      <a:rPr lang="en-US" sz="1600" i="1">
                        <a:latin typeface="Cambria Math" panose="02040503050406030204" pitchFamily="18" charset="0"/>
                      </a:rPr>
                      <m:t>𝑖</m:t>
                    </m:r>
                    <m:r>
                      <a:rPr lang="en-US" sz="1600" i="1">
                        <a:latin typeface="Cambria Math" panose="02040503050406030204" pitchFamily="18" charset="0"/>
                      </a:rPr>
                      <m:t>≤</m:t>
                    </m:r>
                  </m:oMath>
                </a14:m>
                <a:r>
                  <a:rPr lang="en-US" altLang="en-US" sz="1600" dirty="0"/>
                  <a:t>n </a:t>
                </a:r>
              </a:p>
              <a:p>
                <a:r>
                  <a:rPr lang="en-US" sz="1600" dirty="0"/>
                  <a:t>where </a:t>
                </a:r>
                <a14:m>
                  <m:oMath xmlns:m="http://schemas.openxmlformats.org/officeDocument/2006/math">
                    <m:sSub>
                      <m:sSubPr>
                        <m:ctrlPr>
                          <a:rPr lang="pt-BR" sz="1600" i="1">
                            <a:latin typeface="Cambria Math" panose="02040503050406030204" pitchFamily="18" charset="0"/>
                          </a:rPr>
                        </m:ctrlPr>
                      </m:sSubPr>
                      <m:e>
                        <m:r>
                          <a:rPr lang="en-US" sz="1600" i="1">
                            <a:latin typeface="Cambria Math" panose="02040503050406030204" pitchFamily="18" charset="0"/>
                          </a:rPr>
                          <m:t>𝑜</m:t>
                        </m:r>
                      </m:e>
                      <m:sub>
                        <m:r>
                          <a:rPr lang="en-US" sz="1600" i="1">
                            <a:latin typeface="Cambria Math" panose="02040503050406030204" pitchFamily="18" charset="0"/>
                          </a:rPr>
                          <m:t>𝑖</m:t>
                        </m:r>
                      </m:sub>
                    </m:sSub>
                    <m:d>
                      <m:dPr>
                        <m:ctrlPr>
                          <a:rPr lang="en-US" sz="1600" i="1">
                            <a:latin typeface="Cambria Math" panose="02040503050406030204" pitchFamily="18" charset="0"/>
                          </a:rPr>
                        </m:ctrlPr>
                      </m:dPr>
                      <m:e>
                        <m:r>
                          <a:rPr lang="en-US" sz="1600" b="0" i="1" smtClean="0">
                            <a:latin typeface="Cambria Math" panose="02040503050406030204" pitchFamily="18" charset="0"/>
                          </a:rPr>
                          <m:t>𝑡</m:t>
                        </m:r>
                      </m:e>
                    </m:d>
                  </m:oMath>
                </a14:m>
                <a:r>
                  <a:rPr lang="en-US" sz="1600" dirty="0"/>
                  <a:t> - output of neuron I at time t</a:t>
                </a:r>
              </a:p>
              <a:p>
                <a:endParaRPr lang="en-US" sz="1600" dirty="0"/>
              </a:p>
              <a:p>
                <a:r>
                  <a:rPr lang="en-US" sz="1600" dirty="0"/>
                  <a:t>The image X can be reproduced using the equality </a:t>
                </a:r>
                <a:r>
                  <a:rPr lang="en-US" sz="1600" i="1" dirty="0"/>
                  <a:t>f(WX)=X, where f is activation function, W is weight matrix and X is input vector</a:t>
                </a:r>
                <a:endParaRPr lang="en-US" sz="2400" i="1" dirty="0"/>
              </a:p>
              <a:p>
                <a:r>
                  <a:rPr lang="en-US" sz="2600" dirty="0"/>
                  <a:t>Note that for any input vector </a:t>
                </a:r>
                <a14:m>
                  <m:oMath xmlns:m="http://schemas.openxmlformats.org/officeDocument/2006/math">
                    <m:sSub>
                      <m:sSubPr>
                        <m:ctrlPr>
                          <a:rPr lang="pt-BR" sz="2800" i="1" smtClean="0">
                            <a:latin typeface="Cambria Math" panose="02040503050406030204" pitchFamily="18" charset="0"/>
                          </a:rPr>
                        </m:ctrlPr>
                      </m:sSub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oMath>
                </a14:m>
                <a:r>
                  <a:rPr lang="en-US" sz="26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oMath>
                </a14:m>
                <a:r>
                  <a:rPr lang="en-US" sz="2600" dirty="0"/>
                  <a:t>,..</a:t>
                </a:r>
                <a:r>
                  <a:rPr lang="pt-BR" sz="2400" dirty="0"/>
                  <a:t> </a:t>
                </a:r>
                <a14:m>
                  <m:oMath xmlns:m="http://schemas.openxmlformats.org/officeDocument/2006/math">
                    <m:sSub>
                      <m:sSubPr>
                        <m:ctrlPr>
                          <a:rPr lang="pt-BR"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𝑛</m:t>
                        </m:r>
                      </m:sub>
                    </m:sSub>
                  </m:oMath>
                </a14:m>
                <a:r>
                  <a:rPr lang="en-US" sz="2600" dirty="0"/>
                  <a:t> ) that network has to reproduce the weights can be computed. </a:t>
                </a:r>
                <a:endParaRPr lang="en-US" sz="2400" dirty="0"/>
              </a:p>
              <a:p>
                <a:endParaRPr lang="en-US" sz="2600" dirty="0"/>
              </a:p>
              <a:p>
                <a:endParaRPr lang="en-US" dirty="0"/>
              </a:p>
              <a:p>
                <a:endParaRPr lang="en-US" sz="2000"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92258" y="0"/>
                <a:ext cx="11904054" cy="8845563"/>
              </a:xfrm>
              <a:prstGeom prst="rect">
                <a:avLst/>
              </a:prstGeom>
              <a:blipFill>
                <a:blip r:embed="rId2"/>
                <a:stretch>
                  <a:fillRect l="-922" t="-1034"/>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67B08D8B-D1AC-4D51-BA5B-EBDE92F50458}"/>
              </a:ext>
            </a:extLst>
          </p:cNvPr>
          <p:cNvPicPr>
            <a:picLocks noChangeAspect="1"/>
          </p:cNvPicPr>
          <p:nvPr/>
        </p:nvPicPr>
        <p:blipFill>
          <a:blip r:embed="rId3"/>
          <a:stretch>
            <a:fillRect/>
          </a:stretch>
        </p:blipFill>
        <p:spPr>
          <a:xfrm>
            <a:off x="4819325" y="2134637"/>
            <a:ext cx="3429870" cy="25887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C8598A-9AAA-4121-A808-D44325F4D1E6}"/>
                  </a:ext>
                </a:extLst>
              </p:cNvPr>
              <p:cNvSpPr txBox="1"/>
              <p:nvPr/>
            </p:nvSpPr>
            <p:spPr>
              <a:xfrm>
                <a:off x="661496" y="2888007"/>
                <a:ext cx="5276170" cy="315664"/>
              </a:xfrm>
              <a:prstGeom prst="rect">
                <a:avLst/>
              </a:prstGeom>
              <a:noFill/>
            </p:spPr>
            <p:txBody>
              <a:bodyPr wrap="square" lIns="0" tIns="0" rIns="0" bIns="0" rtlCol="0">
                <a:spAutoFit/>
              </a:bodyPr>
              <a:lstStyle/>
              <a:p>
                <a14:m>
                  <m:oMath xmlns:m="http://schemas.openxmlformats.org/officeDocument/2006/math">
                    <m:sSub>
                      <m:sSubPr>
                        <m:ctrlPr>
                          <a:rPr lang="pt-BR"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nary>
                      <m:naryPr>
                        <m:chr m:val="∑"/>
                        <m:ctrlPr>
                          <a:rPr lang="pt-BR" i="1" smtClean="0">
                            <a:latin typeface="Cambria Math" panose="02040503050406030204" pitchFamily="18" charset="0"/>
                          </a:rPr>
                        </m:ctrlPr>
                      </m:naryPr>
                      <m:sub>
                        <m:r>
                          <a:rPr lang="en-US" b="0" i="1" smtClean="0">
                            <a:latin typeface="Cambria Math" panose="02040503050406030204" pitchFamily="18" charset="0"/>
                          </a:rPr>
                          <m:t>𝑠</m:t>
                        </m:r>
                        <m:r>
                          <a:rPr lang="pt-BR" i="1" smtClean="0">
                            <a:latin typeface="Cambria Math" panose="02040503050406030204" pitchFamily="18" charset="0"/>
                          </a:rPr>
                          <m:t>=</m:t>
                        </m:r>
                        <m:r>
                          <a:rPr lang="en-US" b="0" i="1" smtClean="0">
                            <a:latin typeface="Cambria Math" panose="02040503050406030204" pitchFamily="18" charset="0"/>
                          </a:rPr>
                          <m:t>0</m:t>
                        </m:r>
                      </m:sub>
                      <m:sup>
                        <m:r>
                          <a:rPr lang="en-US" b="0" i="1" smtClean="0">
                            <a:latin typeface="Cambria Math" panose="02040503050406030204" pitchFamily="18" charset="0"/>
                          </a:rPr>
                          <m:t>𝑘</m:t>
                        </m:r>
                        <m:r>
                          <a:rPr lang="en-US" b="0" i="1" smtClean="0">
                            <a:latin typeface="Cambria Math" panose="02040503050406030204" pitchFamily="18" charset="0"/>
                          </a:rPr>
                          <m:t>−1</m:t>
                        </m:r>
                      </m:sup>
                      <m:e>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𝑠</m:t>
                            </m:r>
                            <m:r>
                              <a:rPr lang="en-US" i="1">
                                <a:latin typeface="Cambria Math" panose="02040503050406030204" pitchFamily="18" charset="0"/>
                              </a:rPr>
                              <m:t>𝑗</m:t>
                            </m:r>
                          </m:sub>
                        </m:sSub>
                      </m:e>
                    </m:nary>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𝑠</m:t>
                        </m:r>
                        <m:r>
                          <a:rPr lang="en-US" i="1">
                            <a:latin typeface="Cambria Math" panose="02040503050406030204" pitchFamily="18" charset="0"/>
                          </a:rPr>
                          <m:t>𝑗</m:t>
                        </m:r>
                      </m:sub>
                    </m:sSub>
                  </m:oMath>
                </a14:m>
                <a:r>
                  <a:rPr lang="en-US" dirty="0"/>
                  <a:t>,  </a:t>
                </a:r>
                <a:r>
                  <a:rPr lang="en-US" i="1" dirty="0"/>
                  <a:t>for all  </a:t>
                </a:r>
                <a:r>
                  <a:rPr lang="en-US" i="1" dirty="0" err="1"/>
                  <a:t>i</a:t>
                </a:r>
                <a:r>
                  <a:rPr lang="en-US" i="1" dirty="0"/>
                  <a:t> ≠j</a:t>
                </a:r>
              </a:p>
            </p:txBody>
          </p:sp>
        </mc:Choice>
        <mc:Fallback xmlns="">
          <p:sp>
            <p:nvSpPr>
              <p:cNvPr id="6" name="TextBox 5">
                <a:extLst>
                  <a:ext uri="{FF2B5EF4-FFF2-40B4-BE49-F238E27FC236}">
                    <a16:creationId xmlns:a16="http://schemas.microsoft.com/office/drawing/2014/main" id="{A5C8598A-9AAA-4121-A808-D44325F4D1E6}"/>
                  </a:ext>
                </a:extLst>
              </p:cNvPr>
              <p:cNvSpPr txBox="1">
                <a:spLocks noRot="1" noChangeAspect="1" noMove="1" noResize="1" noEditPoints="1" noAdjustHandles="1" noChangeArrowheads="1" noChangeShapeType="1" noTextEdit="1"/>
              </p:cNvSpPr>
              <p:nvPr/>
            </p:nvSpPr>
            <p:spPr>
              <a:xfrm>
                <a:off x="661496" y="2888007"/>
                <a:ext cx="5276170" cy="315664"/>
              </a:xfrm>
              <a:prstGeom prst="rect">
                <a:avLst/>
              </a:prstGeom>
              <a:blipFill>
                <a:blip r:embed="rId4"/>
                <a:stretch>
                  <a:fillRect l="-1156" t="-150000" b="-2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57A185B-DC49-4115-9793-D692D0725D22}"/>
                  </a:ext>
                </a:extLst>
              </p:cNvPr>
              <p:cNvSpPr txBox="1"/>
              <p:nvPr/>
            </p:nvSpPr>
            <p:spPr>
              <a:xfrm>
                <a:off x="884979" y="4583068"/>
                <a:ext cx="5276170" cy="280590"/>
              </a:xfrm>
              <a:prstGeom prst="rect">
                <a:avLst/>
              </a:prstGeom>
              <a:noFill/>
            </p:spPr>
            <p:txBody>
              <a:bodyPr wrap="square" lIns="0" tIns="0" rIns="0" bIns="0" rtlCol="0">
                <a:spAutoFit/>
              </a:bodyPr>
              <a:lstStyle/>
              <a:p>
                <a14:m>
                  <m:oMath xmlns:m="http://schemas.openxmlformats.org/officeDocument/2006/math">
                    <m:sSub>
                      <m:sSubPr>
                        <m:ctrlPr>
                          <a:rPr lang="pt-BR" sz="1600" i="1" smtClean="0">
                            <a:latin typeface="Cambria Math" panose="02040503050406030204" pitchFamily="18" charset="0"/>
                          </a:rPr>
                        </m:ctrlPr>
                      </m:sSubPr>
                      <m:e>
                        <m:r>
                          <a:rPr lang="en-US" sz="1600" b="0" i="1" smtClean="0">
                            <a:latin typeface="Cambria Math" panose="02040503050406030204" pitchFamily="18" charset="0"/>
                          </a:rPr>
                          <m:t>𝑜</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𝑡</m:t>
                        </m:r>
                        <m:r>
                          <a:rPr lang="en-US" sz="1600" b="0" i="1" smtClean="0">
                            <a:latin typeface="Cambria Math" panose="02040503050406030204" pitchFamily="18" charset="0"/>
                          </a:rPr>
                          <m:t>+1</m:t>
                        </m:r>
                      </m:e>
                    </m:d>
                    <m:r>
                      <a:rPr lang="en-US" sz="1600" b="0" i="1" smtClean="0">
                        <a:latin typeface="Cambria Math" panose="02040503050406030204" pitchFamily="18" charset="0"/>
                      </a:rPr>
                      <m:t>=</m:t>
                    </m:r>
                    <m:sSub>
                      <m:sSubPr>
                        <m:ctrlPr>
                          <a:rPr lang="pt-BR" sz="1600" i="1">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h</m:t>
                        </m:r>
                      </m:sub>
                    </m:sSub>
                    <m:nary>
                      <m:naryPr>
                        <m:chr m:val="∑"/>
                        <m:ctrlPr>
                          <a:rPr lang="pt-BR" sz="1600" i="1">
                            <a:latin typeface="Cambria Math" panose="02040503050406030204" pitchFamily="18" charset="0"/>
                          </a:rPr>
                        </m:ctrlPr>
                      </m:naryPr>
                      <m:sub>
                        <m:r>
                          <a:rPr lang="en-US" sz="1600" b="0" i="1" smtClean="0">
                            <a:latin typeface="Cambria Math" panose="02040503050406030204" pitchFamily="18" charset="0"/>
                          </a:rPr>
                          <m:t>𝑖</m:t>
                        </m:r>
                        <m:r>
                          <a:rPr lang="pt-BR" sz="1600" i="1">
                            <a:latin typeface="Cambria Math" panose="02040503050406030204" pitchFamily="18" charset="0"/>
                          </a:rPr>
                          <m:t>=</m:t>
                        </m:r>
                        <m:r>
                          <a:rPr lang="en-US" sz="1600" i="1">
                            <a:latin typeface="Cambria Math" panose="02040503050406030204" pitchFamily="18" charset="0"/>
                          </a:rPr>
                          <m:t>0</m:t>
                        </m:r>
                      </m:sub>
                      <m:sup>
                        <m:r>
                          <a:rPr lang="en-US" sz="1600" b="0" i="1" smtClean="0">
                            <a:latin typeface="Cambria Math" panose="02040503050406030204" pitchFamily="18" charset="0"/>
                          </a:rPr>
                          <m:t>𝑛</m:t>
                        </m:r>
                        <m:r>
                          <a:rPr lang="en-US" sz="1600" i="1">
                            <a:latin typeface="Cambria Math" panose="02040503050406030204" pitchFamily="18" charset="0"/>
                          </a:rPr>
                          <m:t>−1</m:t>
                        </m:r>
                      </m:sup>
                      <m:e>
                        <m:sSub>
                          <m:sSubPr>
                            <m:ctrlPr>
                              <a:rPr lang="pt-BR" sz="1600" i="1">
                                <a:latin typeface="Cambria Math" panose="02040503050406030204" pitchFamily="18" charset="0"/>
                              </a:rPr>
                            </m:ctrlPr>
                          </m:sSubPr>
                          <m:e>
                            <m:r>
                              <a:rPr lang="en-US" sz="1600" i="1">
                                <a:latin typeface="Cambria Math" panose="02040503050406030204" pitchFamily="18" charset="0"/>
                              </a:rPr>
                              <m:t>𝑤</m:t>
                            </m:r>
                          </m:e>
                          <m:sub>
                            <m:r>
                              <a:rPr lang="en-US" sz="1600" i="1">
                                <a:latin typeface="Cambria Math" panose="02040503050406030204" pitchFamily="18" charset="0"/>
                              </a:rPr>
                              <m:t>𝑖𝑗</m:t>
                            </m:r>
                          </m:sub>
                        </m:sSub>
                      </m:e>
                    </m:nary>
                    <m:sSub>
                      <m:sSubPr>
                        <m:ctrlPr>
                          <a:rPr lang="pt-BR" sz="1600" i="1">
                            <a:latin typeface="Cambria Math" panose="02040503050406030204" pitchFamily="18" charset="0"/>
                          </a:rPr>
                        </m:ctrlPr>
                      </m:sSubPr>
                      <m:e>
                        <m:r>
                          <a:rPr lang="en-US" sz="1600" b="0" i="1" smtClean="0">
                            <a:latin typeface="Cambria Math" panose="02040503050406030204" pitchFamily="18" charset="0"/>
                          </a:rPr>
                          <m:t>𝑜</m:t>
                        </m:r>
                      </m:e>
                      <m:sub>
                        <m:r>
                          <a:rPr lang="en-US" sz="1600" i="1">
                            <a:latin typeface="Cambria Math" panose="02040503050406030204" pitchFamily="18" charset="0"/>
                          </a:rPr>
                          <m:t>𝑗</m:t>
                        </m:r>
                      </m:sub>
                    </m:sSub>
                  </m:oMath>
                </a14:m>
                <a:r>
                  <a:rPr lang="en-US" sz="1600" i="1" dirty="0"/>
                  <a:t>(t)</a:t>
                </a:r>
              </a:p>
            </p:txBody>
          </p:sp>
        </mc:Choice>
        <mc:Fallback xmlns="">
          <p:sp>
            <p:nvSpPr>
              <p:cNvPr id="9" name="TextBox 8">
                <a:extLst>
                  <a:ext uri="{FF2B5EF4-FFF2-40B4-BE49-F238E27FC236}">
                    <a16:creationId xmlns:a16="http://schemas.microsoft.com/office/drawing/2014/main" id="{157A185B-DC49-4115-9793-D692D0725D22}"/>
                  </a:ext>
                </a:extLst>
              </p:cNvPr>
              <p:cNvSpPr txBox="1">
                <a:spLocks noRot="1" noChangeAspect="1" noMove="1" noResize="1" noEditPoints="1" noAdjustHandles="1" noChangeArrowheads="1" noChangeShapeType="1" noTextEdit="1"/>
              </p:cNvSpPr>
              <p:nvPr/>
            </p:nvSpPr>
            <p:spPr>
              <a:xfrm>
                <a:off x="884979" y="4583068"/>
                <a:ext cx="5276170" cy="280590"/>
              </a:xfrm>
              <a:prstGeom prst="rect">
                <a:avLst/>
              </a:prstGeom>
              <a:blipFill>
                <a:blip r:embed="rId5"/>
                <a:stretch>
                  <a:fillRect l="-924" t="-143478" b="-215217"/>
                </a:stretch>
              </a:blipFill>
            </p:spPr>
            <p:txBody>
              <a:bodyPr/>
              <a:lstStyle/>
              <a:p>
                <a:r>
                  <a:rPr lang="en-US">
                    <a:noFill/>
                  </a:rPr>
                  <a:t> </a:t>
                </a:r>
              </a:p>
            </p:txBody>
          </p:sp>
        </mc:Fallback>
      </mc:AlternateContent>
    </p:spTree>
    <p:extLst>
      <p:ext uri="{BB962C8B-B14F-4D97-AF65-F5344CB8AC3E}">
        <p14:creationId xmlns:p14="http://schemas.microsoft.com/office/powerpoint/2010/main" val="34240780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392258" y="0"/>
                <a:ext cx="11904054" cy="7109639"/>
              </a:xfrm>
              <a:prstGeom prst="rect">
                <a:avLst/>
              </a:prstGeom>
            </p:spPr>
            <p:txBody>
              <a:bodyPr wrap="square" anchor="t">
                <a:spAutoFit/>
              </a:bodyPr>
              <a:lstStyle/>
              <a:p>
                <a:r>
                  <a:rPr lang="en-US" sz="3600" b="1" dirty="0"/>
                  <a:t>                      Recurrent Neural Networks (RNN)</a:t>
                </a:r>
              </a:p>
              <a:p>
                <a:r>
                  <a:rPr lang="en-US" altLang="en-US" sz="2800" dirty="0"/>
                  <a:t>    Example: reproduction of the image using Hopfield network</a:t>
                </a:r>
              </a:p>
              <a:p>
                <a:endParaRPr lang="en-US" altLang="en-US" sz="2000" dirty="0"/>
              </a:p>
              <a:p>
                <a:r>
                  <a:rPr lang="en-US" sz="2400" dirty="0"/>
                  <a:t>The image (input vector) has the following form X=(-1, 1, 1,-1) </a:t>
                </a:r>
              </a:p>
              <a:p>
                <a:r>
                  <a:rPr lang="en-US" sz="2600" dirty="0"/>
                  <a:t>                       </a:t>
                </a:r>
              </a:p>
              <a:p>
                <a:r>
                  <a:rPr lang="en-US" altLang="en-US" sz="2400" dirty="0"/>
                  <a:t>                                 </a:t>
                </a:r>
                <a:endParaRPr lang="en-US" sz="2400" dirty="0"/>
              </a:p>
              <a:p>
                <a:r>
                  <a:rPr lang="en-US" sz="2600" dirty="0"/>
                  <a:t>                        </a:t>
                </a:r>
                <a:r>
                  <a:rPr lang="en-US" sz="1600" dirty="0"/>
                  <a:t>0   -1   -1   1</a:t>
                </a:r>
              </a:p>
              <a:p>
                <a:r>
                  <a:rPr lang="en-US" sz="1600" dirty="0"/>
                  <a:t>Weight matrix </a:t>
                </a:r>
                <a14:m>
                  <m:oMath xmlns:m="http://schemas.openxmlformats.org/officeDocument/2006/math">
                    <m:r>
                      <a:rPr lang="en-US" sz="1600" i="1" smtClean="0">
                        <a:latin typeface="Cambria Math" panose="02040503050406030204" pitchFamily="18" charset="0"/>
                      </a:rPr>
                      <m:t>𝑊</m:t>
                    </m:r>
                    <m:r>
                      <a:rPr lang="en-US" sz="1600" b="0" i="1" smtClean="0">
                        <a:latin typeface="Cambria Math" panose="02040503050406030204" pitchFamily="18" charset="0"/>
                      </a:rPr>
                      <m:t>= </m:t>
                    </m:r>
                  </m:oMath>
                </a14:m>
                <a:r>
                  <a:rPr lang="en-US" sz="1600" dirty="0"/>
                  <a:t>  -1    0    1  -1</a:t>
                </a:r>
              </a:p>
              <a:p>
                <a:r>
                  <a:rPr lang="en-US" sz="1600" dirty="0"/>
                  <a:t>                                      -1    1    0  -1</a:t>
                </a:r>
              </a:p>
              <a:p>
                <a:r>
                  <a:rPr lang="en-US" sz="1600" dirty="0"/>
                  <a:t>                                       1   -1   -1   0</a:t>
                </a:r>
              </a:p>
              <a:p>
                <a:endParaRPr lang="en-US" sz="2000" dirty="0"/>
              </a:p>
              <a:p>
                <a:r>
                  <a:rPr lang="en-US" sz="2800" dirty="0"/>
                  <a:t>If  incorrect image is received by network only one iteration is needed to correct it:</a:t>
                </a:r>
              </a:p>
              <a:p>
                <a:r>
                  <a:rPr lang="en-US" sz="1200" i="1" dirty="0"/>
                  <a:t>             </a:t>
                </a:r>
                <a:r>
                  <a:rPr lang="en-US" sz="1200" dirty="0"/>
                  <a:t>0   -1   -1   1     X    (-1, 1, 1, -1)</a:t>
                </a:r>
              </a:p>
              <a:p>
                <a:r>
                  <a:rPr lang="en-US" sz="1200" dirty="0"/>
                  <a:t>            -1    0    1  -1       </a:t>
                </a:r>
              </a:p>
              <a:p>
                <a:r>
                  <a:rPr lang="en-US" sz="1200" dirty="0"/>
                  <a:t>            -1    1    0  -1                                = (-1, 1, 1, -1)</a:t>
                </a:r>
              </a:p>
              <a:p>
                <a:r>
                  <a:rPr lang="en-US" sz="1200" dirty="0"/>
                  <a:t>             1   -1   -1   0</a:t>
                </a:r>
              </a:p>
              <a:p>
                <a:endParaRPr lang="en-US" sz="2800" i="1"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392258" y="0"/>
                <a:ext cx="11904054" cy="7109639"/>
              </a:xfrm>
              <a:prstGeom prst="rect">
                <a:avLst/>
              </a:prstGeom>
              <a:blipFill>
                <a:blip r:embed="rId2"/>
                <a:stretch>
                  <a:fillRect l="-1024" t="-1286" r="-102"/>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0" name="Picture 9">
            <a:extLst>
              <a:ext uri="{FF2B5EF4-FFF2-40B4-BE49-F238E27FC236}">
                <a16:creationId xmlns:a16="http://schemas.microsoft.com/office/drawing/2014/main" id="{BE50289E-0DE6-41B1-88AB-F84A7783FFB1}"/>
              </a:ext>
            </a:extLst>
          </p:cNvPr>
          <p:cNvPicPr>
            <a:picLocks noChangeAspect="1"/>
          </p:cNvPicPr>
          <p:nvPr/>
        </p:nvPicPr>
        <p:blipFill>
          <a:blip r:embed="rId3"/>
          <a:stretch>
            <a:fillRect/>
          </a:stretch>
        </p:blipFill>
        <p:spPr>
          <a:xfrm>
            <a:off x="4747758" y="1887535"/>
            <a:ext cx="1596527" cy="592996"/>
          </a:xfrm>
          <a:prstGeom prst="rect">
            <a:avLst/>
          </a:prstGeom>
        </p:spPr>
      </p:pic>
    </p:spTree>
    <p:extLst>
      <p:ext uri="{BB962C8B-B14F-4D97-AF65-F5344CB8AC3E}">
        <p14:creationId xmlns:p14="http://schemas.microsoft.com/office/powerpoint/2010/main" val="1150947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3998" y="-18661"/>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
        <p:nvSpPr>
          <p:cNvPr id="2" name="Rectangle 1">
            <a:extLst>
              <a:ext uri="{FF2B5EF4-FFF2-40B4-BE49-F238E27FC236}">
                <a16:creationId xmlns:a16="http://schemas.microsoft.com/office/drawing/2014/main" id="{94318C19-916A-4CC9-8F70-74996858F362}"/>
              </a:ext>
            </a:extLst>
          </p:cNvPr>
          <p:cNvSpPr/>
          <p:nvPr/>
        </p:nvSpPr>
        <p:spPr>
          <a:xfrm>
            <a:off x="306721" y="724626"/>
            <a:ext cx="10070268" cy="4062651"/>
          </a:xfrm>
          <a:prstGeom prst="rect">
            <a:avLst/>
          </a:prstGeom>
        </p:spPr>
        <p:txBody>
          <a:bodyPr wrap="square">
            <a:spAutoFit/>
          </a:bodyPr>
          <a:lstStyle/>
          <a:p>
            <a:r>
              <a:rPr lang="en-US" altLang="en-US" sz="2800" dirty="0">
                <a:solidFill>
                  <a:srgbClr val="000000"/>
                </a:solidFill>
                <a:cs typeface="Calibri" panose="020F0502020204030204"/>
              </a:rPr>
              <a:t>Real life example: predicting firm defaults</a:t>
            </a:r>
          </a:p>
          <a:p>
            <a:r>
              <a:rPr lang="en-US" dirty="0"/>
              <a:t>Firm default is an example of a qualitative response—at least if we do not look at the severity of default in terms of recoveries. We simply observe a firm’s characteristics and whether it defaults or not.</a:t>
            </a:r>
          </a:p>
          <a:p>
            <a:endParaRPr lang="en-US" dirty="0"/>
          </a:p>
          <a:p>
            <a:r>
              <a:rPr lang="en-US" dirty="0"/>
              <a:t>Suppose that a firm may be in one of two states: in default or not in default. </a:t>
            </a:r>
          </a:p>
          <a:p>
            <a:r>
              <a:rPr lang="en-US" dirty="0"/>
              <a:t>Firm characteristics:</a:t>
            </a:r>
          </a:p>
          <a:p>
            <a:r>
              <a:rPr lang="en-US" dirty="0"/>
              <a:t>WC_TA – working capital/total assets</a:t>
            </a:r>
          </a:p>
          <a:p>
            <a:r>
              <a:rPr lang="en-US" dirty="0"/>
              <a:t>RE_TA - retained earnings/total assets</a:t>
            </a:r>
          </a:p>
          <a:p>
            <a:r>
              <a:rPr lang="en-US" dirty="0"/>
              <a:t>EBIT_TA - earnings before interests and taxes/total assets</a:t>
            </a:r>
          </a:p>
          <a:p>
            <a:endParaRPr lang="en-US" dirty="0"/>
          </a:p>
          <a:p>
            <a:r>
              <a:rPr lang="en-US" dirty="0"/>
              <a:t> </a:t>
            </a:r>
            <a:endParaRPr lang="en-US" sz="2600" dirty="0"/>
          </a:p>
          <a:p>
            <a:endParaRPr lang="en-US" sz="2600" dirty="0"/>
          </a:p>
          <a:p>
            <a:r>
              <a:rPr lang="en-US" altLang="en-US" sz="2400" b="1" i="1" dirty="0">
                <a:solidFill>
                  <a:srgbClr val="000000"/>
                </a:solidFill>
                <a:cs typeface="Calibri" panose="020F0502020204030204"/>
              </a:rPr>
              <a:t>                 </a:t>
            </a:r>
            <a:endParaRPr lang="en-US" sz="2600" dirty="0"/>
          </a:p>
        </p:txBody>
      </p:sp>
      <p:graphicFrame>
        <p:nvGraphicFramePr>
          <p:cNvPr id="7" name="Table 6">
            <a:extLst>
              <a:ext uri="{FF2B5EF4-FFF2-40B4-BE49-F238E27FC236}">
                <a16:creationId xmlns:a16="http://schemas.microsoft.com/office/drawing/2014/main" id="{370407E7-C7B5-4482-95C1-F5672A0640B1}"/>
              </a:ext>
            </a:extLst>
          </p:cNvPr>
          <p:cNvGraphicFramePr>
            <a:graphicFrameLocks noGrp="1"/>
          </p:cNvGraphicFramePr>
          <p:nvPr/>
        </p:nvGraphicFramePr>
        <p:xfrm>
          <a:off x="3283974" y="3683491"/>
          <a:ext cx="5142273" cy="2677980"/>
        </p:xfrm>
        <a:graphic>
          <a:graphicData uri="http://schemas.openxmlformats.org/drawingml/2006/table">
            <a:tbl>
              <a:tblPr/>
              <a:tblGrid>
                <a:gridCol w="927008">
                  <a:extLst>
                    <a:ext uri="{9D8B030D-6E8A-4147-A177-3AD203B41FA5}">
                      <a16:colId xmlns:a16="http://schemas.microsoft.com/office/drawing/2014/main" val="4071293057"/>
                    </a:ext>
                  </a:extLst>
                </a:gridCol>
                <a:gridCol w="839555">
                  <a:extLst>
                    <a:ext uri="{9D8B030D-6E8A-4147-A177-3AD203B41FA5}">
                      <a16:colId xmlns:a16="http://schemas.microsoft.com/office/drawing/2014/main" val="2802882"/>
                    </a:ext>
                  </a:extLst>
                </a:gridCol>
                <a:gridCol w="839555">
                  <a:extLst>
                    <a:ext uri="{9D8B030D-6E8A-4147-A177-3AD203B41FA5}">
                      <a16:colId xmlns:a16="http://schemas.microsoft.com/office/drawing/2014/main" val="238478928"/>
                    </a:ext>
                  </a:extLst>
                </a:gridCol>
                <a:gridCol w="857045">
                  <a:extLst>
                    <a:ext uri="{9D8B030D-6E8A-4147-A177-3AD203B41FA5}">
                      <a16:colId xmlns:a16="http://schemas.microsoft.com/office/drawing/2014/main" val="3293654127"/>
                    </a:ext>
                  </a:extLst>
                </a:gridCol>
                <a:gridCol w="839555">
                  <a:extLst>
                    <a:ext uri="{9D8B030D-6E8A-4147-A177-3AD203B41FA5}">
                      <a16:colId xmlns:a16="http://schemas.microsoft.com/office/drawing/2014/main" val="2126034646"/>
                    </a:ext>
                  </a:extLst>
                </a:gridCol>
                <a:gridCol w="839555">
                  <a:extLst>
                    <a:ext uri="{9D8B030D-6E8A-4147-A177-3AD203B41FA5}">
                      <a16:colId xmlns:a16="http://schemas.microsoft.com/office/drawing/2014/main" val="139384356"/>
                    </a:ext>
                  </a:extLst>
                </a:gridCol>
              </a:tblGrid>
              <a:tr h="223165">
                <a:tc>
                  <a:txBody>
                    <a:bodyPr/>
                    <a:lstStyle/>
                    <a:p>
                      <a:pPr algn="ctr" fontAlgn="b"/>
                      <a:r>
                        <a:rPr lang="en-US" sz="1100" b="0" i="0" u="none" strike="noStrike">
                          <a:solidFill>
                            <a:srgbClr val="000000"/>
                          </a:solidFill>
                          <a:effectLst/>
                          <a:latin typeface="Calibri" panose="020F0502020204030204" pitchFamily="34" charset="0"/>
                        </a:rPr>
                        <a:t>WC_TA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RE_TA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EBIT_TA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Industry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Rating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No Default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6305342"/>
                  </a:ext>
                </a:extLst>
              </a:tr>
              <a:tr h="223165">
                <a:tc>
                  <a:txBody>
                    <a:bodyPr/>
                    <a:lstStyle/>
                    <a:p>
                      <a:pPr algn="ctr" fontAlgn="b"/>
                      <a:r>
                        <a:rPr lang="en-US" sz="1100" b="0" i="0" u="none" strike="noStrike">
                          <a:solidFill>
                            <a:srgbClr val="000000"/>
                          </a:solidFill>
                          <a:effectLst/>
                          <a:latin typeface="Calibri" panose="020F0502020204030204" pitchFamily="34" charset="0"/>
                        </a:rPr>
                        <a:t>0.013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0.104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7520344"/>
                  </a:ext>
                </a:extLst>
              </a:tr>
              <a:tr h="223165">
                <a:tc>
                  <a:txBody>
                    <a:bodyPr/>
                    <a:lstStyle/>
                    <a:p>
                      <a:pPr algn="ctr" fontAlgn="b"/>
                      <a:r>
                        <a:rPr lang="en-US" sz="1100" b="0" i="0" u="none" strike="noStrike">
                          <a:solidFill>
                            <a:srgbClr val="000000"/>
                          </a:solidFill>
                          <a:effectLst/>
                          <a:latin typeface="Calibri" panose="020F0502020204030204" pitchFamily="34" charset="0"/>
                        </a:rPr>
                        <a:t>0.232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0.335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7057265"/>
                  </a:ext>
                </a:extLst>
              </a:tr>
              <a:tr h="223165">
                <a:tc>
                  <a:txBody>
                    <a:bodyPr/>
                    <a:lstStyle/>
                    <a:p>
                      <a:pPr algn="ctr" fontAlgn="b"/>
                      <a:r>
                        <a:rPr lang="en-US" sz="1100" b="0" i="0" u="none" strike="noStrike">
                          <a:solidFill>
                            <a:srgbClr val="000000"/>
                          </a:solidFill>
                          <a:effectLst/>
                          <a:latin typeface="Calibri" panose="020F0502020204030204" pitchFamily="34" charset="0"/>
                        </a:rPr>
                        <a:t>0.311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4091444"/>
                  </a:ext>
                </a:extLst>
              </a:tr>
              <a:tr h="223165">
                <a:tc>
                  <a:txBody>
                    <a:bodyPr/>
                    <a:lstStyle/>
                    <a:p>
                      <a:pPr algn="ctr" fontAlgn="b"/>
                      <a:r>
                        <a:rPr lang="en-US" sz="1100" b="0" i="0" u="none" strike="noStrike">
                          <a:solidFill>
                            <a:srgbClr val="000000"/>
                          </a:solidFill>
                          <a:effectLst/>
                          <a:latin typeface="Calibri" panose="020F0502020204030204" pitchFamily="34" charset="0"/>
                        </a:rPr>
                        <a:t>0.194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0.263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099825"/>
                  </a:ext>
                </a:extLst>
              </a:tr>
              <a:tr h="223165">
                <a:tc>
                  <a:txBody>
                    <a:bodyPr/>
                    <a:lstStyle/>
                    <a:p>
                      <a:pPr algn="ctr" fontAlgn="b"/>
                      <a:r>
                        <a:rPr lang="en-US" sz="1100" b="0" i="0" u="none" strike="noStrike">
                          <a:solidFill>
                            <a:srgbClr val="000000"/>
                          </a:solidFill>
                          <a:effectLst/>
                          <a:latin typeface="Calibri" panose="020F0502020204030204" pitchFamily="34" charset="0"/>
                        </a:rPr>
                        <a:t>0.121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0.413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1525672"/>
                  </a:ext>
                </a:extLst>
              </a:tr>
              <a:tr h="223165">
                <a:tc>
                  <a:txBody>
                    <a:bodyPr/>
                    <a:lstStyle/>
                    <a:p>
                      <a:pPr algn="ctr" fontAlgn="b"/>
                      <a:r>
                        <a:rPr lang="en-US" sz="1100" b="0" i="0" u="none" strike="noStrike">
                          <a:solidFill>
                            <a:srgbClr val="000000"/>
                          </a:solidFill>
                          <a:effectLst/>
                          <a:latin typeface="Calibri" panose="020F0502020204030204" pitchFamily="34" charset="0"/>
                        </a:rPr>
                        <a:t>-0.117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CCC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3493391"/>
                  </a:ext>
                </a:extLst>
              </a:tr>
              <a:tr h="223165">
                <a:tc>
                  <a:txBody>
                    <a:bodyPr/>
                    <a:lstStyle/>
                    <a:p>
                      <a:pPr algn="ctr" fontAlgn="b"/>
                      <a:r>
                        <a:rPr lang="en-US" sz="1100" b="0" i="0" u="none" strike="noStrike">
                          <a:solidFill>
                            <a:srgbClr val="000000"/>
                          </a:solidFill>
                          <a:effectLst/>
                          <a:latin typeface="Calibri" panose="020F0502020204030204" pitchFamily="34" charset="0"/>
                        </a:rPr>
                        <a:t>0.087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BBB</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159099"/>
                  </a:ext>
                </a:extLst>
              </a:tr>
              <a:tr h="223165">
                <a:tc>
                  <a:txBody>
                    <a:bodyPr/>
                    <a:lstStyle/>
                    <a:p>
                      <a:pPr algn="ctr" fontAlgn="b"/>
                      <a:r>
                        <a:rPr lang="en-US" sz="1100" b="0" i="0" u="none" strike="noStrike">
                          <a:solidFill>
                            <a:srgbClr val="000000"/>
                          </a:solidFill>
                          <a:effectLst/>
                          <a:latin typeface="Calibri" panose="020F0502020204030204" pitchFamily="34" charset="0"/>
                        </a:rPr>
                        <a:t>0.005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0.181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0.034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8482373"/>
                  </a:ext>
                </a:extLst>
              </a:tr>
              <a:tr h="223165">
                <a:tc>
                  <a:txBody>
                    <a:bodyPr/>
                    <a:lstStyle/>
                    <a:p>
                      <a:pPr algn="ctr" fontAlgn="b"/>
                      <a:r>
                        <a:rPr lang="en-US" sz="1100" b="0" i="0" u="none" strike="noStrike">
                          <a:solidFill>
                            <a:srgbClr val="000000"/>
                          </a:solidFill>
                          <a:effectLst/>
                          <a:latin typeface="Calibri" panose="020F0502020204030204" pitchFamily="34" charset="0"/>
                        </a:rPr>
                        <a:t>0.47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0.752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69034778"/>
                  </a:ext>
                </a:extLst>
              </a:tr>
              <a:tr h="223165">
                <a:tc>
                  <a:txBody>
                    <a:bodyPr/>
                    <a:lstStyle/>
                    <a:p>
                      <a:pPr algn="ctr" fontAlgn="b"/>
                      <a:r>
                        <a:rPr lang="en-US" sz="1100" b="0" i="0" u="none" strike="noStrike">
                          <a:solidFill>
                            <a:srgbClr val="000000"/>
                          </a:solidFill>
                          <a:effectLst/>
                          <a:latin typeface="Calibri" panose="020F0502020204030204" pitchFamily="34" charset="0"/>
                        </a:rPr>
                        <a:t>0.11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0.337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AAA</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694580"/>
                  </a:ext>
                </a:extLst>
              </a:tr>
              <a:tr h="223165">
                <a:tc>
                  <a:txBody>
                    <a:bodyPr/>
                    <a:lstStyle/>
                    <a:p>
                      <a:pPr algn="ctr" fontAlgn="b"/>
                      <a:r>
                        <a:rPr lang="en-US" sz="1100" b="0" i="0" u="none" strike="noStrike">
                          <a:solidFill>
                            <a:srgbClr val="000000"/>
                          </a:solidFill>
                          <a:effectLst/>
                          <a:latin typeface="Calibri" panose="020F0502020204030204" pitchFamily="34" charset="0"/>
                        </a:rPr>
                        <a:t>-0.108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-0.615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0.017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CCC</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75804230"/>
                  </a:ext>
                </a:extLst>
              </a:tr>
            </a:tbl>
          </a:graphicData>
        </a:graphic>
      </p:graphicFrame>
    </p:spTree>
    <p:extLst>
      <p:ext uri="{BB962C8B-B14F-4D97-AF65-F5344CB8AC3E}">
        <p14:creationId xmlns:p14="http://schemas.microsoft.com/office/powerpoint/2010/main" val="3647706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6894195"/>
          </a:xfrm>
          <a:prstGeom prst="rect">
            <a:avLst/>
          </a:prstGeom>
        </p:spPr>
        <p:txBody>
          <a:bodyPr wrap="square" anchor="t">
            <a:spAutoFit/>
          </a:bodyPr>
          <a:lstStyle/>
          <a:p>
            <a:r>
              <a:rPr lang="en-US" sz="3600" b="1" dirty="0"/>
              <a:t>                     Recurrent Neural Networks</a:t>
            </a:r>
          </a:p>
          <a:p>
            <a:r>
              <a:rPr lang="en-US" altLang="en-US" sz="3600" dirty="0"/>
              <a:t>                              Basic RNN</a:t>
            </a:r>
          </a:p>
          <a:p>
            <a:r>
              <a:rPr lang="en-US" altLang="en-US" sz="3600" i="1" dirty="0" err="1"/>
              <a:t>keras.layers.SimpleRNN</a:t>
            </a:r>
            <a:r>
              <a:rPr lang="en-US" altLang="en-US" sz="3600" i="1" dirty="0"/>
              <a:t>, a fully-connected RNN where the output from previous timestep is to be fed to next timestep.</a:t>
            </a:r>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7" name="Picture 6">
            <a:extLst>
              <a:ext uri="{FF2B5EF4-FFF2-40B4-BE49-F238E27FC236}">
                <a16:creationId xmlns:a16="http://schemas.microsoft.com/office/drawing/2014/main" id="{C5C800B5-44F4-41D1-A097-7D139AB886E9}"/>
              </a:ext>
            </a:extLst>
          </p:cNvPr>
          <p:cNvPicPr>
            <a:picLocks noChangeAspect="1"/>
          </p:cNvPicPr>
          <p:nvPr/>
        </p:nvPicPr>
        <p:blipFill>
          <a:blip r:embed="rId2"/>
          <a:stretch>
            <a:fillRect/>
          </a:stretch>
        </p:blipFill>
        <p:spPr>
          <a:xfrm>
            <a:off x="796496" y="2499825"/>
            <a:ext cx="6530262" cy="3648620"/>
          </a:xfrm>
          <a:prstGeom prst="rect">
            <a:avLst/>
          </a:prstGeom>
        </p:spPr>
      </p:pic>
    </p:spTree>
    <p:extLst>
      <p:ext uri="{BB962C8B-B14F-4D97-AF65-F5344CB8AC3E}">
        <p14:creationId xmlns:p14="http://schemas.microsoft.com/office/powerpoint/2010/main" val="42353017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664184"/>
          </a:xfrm>
          <a:prstGeom prst="rect">
            <a:avLst/>
          </a:prstGeom>
        </p:spPr>
        <p:txBody>
          <a:bodyPr wrap="square" anchor="t">
            <a:spAutoFit/>
          </a:bodyPr>
          <a:lstStyle/>
          <a:p>
            <a:r>
              <a:rPr lang="en-US" sz="3600" b="1" dirty="0"/>
              <a:t>                     Recurrent Neural Networks</a:t>
            </a:r>
          </a:p>
          <a:p>
            <a:r>
              <a:rPr lang="en-US" altLang="en-US" sz="3600" dirty="0"/>
              <a:t>                                     LSTM</a:t>
            </a:r>
          </a:p>
          <a:p>
            <a:r>
              <a:rPr lang="en-US" altLang="en-US" sz="3600" dirty="0"/>
              <a:t>Capable of learning long-term dependencies</a:t>
            </a:r>
          </a:p>
          <a:p>
            <a:endParaRPr lang="en-US" altLang="en-US" sz="3600" i="1" dirty="0"/>
          </a:p>
          <a:p>
            <a:r>
              <a:rPr lang="en-US" altLang="en-US" sz="3600" i="1" dirty="0" err="1"/>
              <a:t>keras.layers.LSTM</a:t>
            </a:r>
            <a:endParaRPr lang="en-US" altLang="en-US" sz="3600" i="1" dirty="0"/>
          </a:p>
          <a:p>
            <a:endParaRPr lang="en-US" altLang="en-US" sz="3600" i="1" dirty="0"/>
          </a:p>
          <a:p>
            <a:endParaRPr lang="en-US" altLang="en-US" sz="3600" i="1" dirty="0"/>
          </a:p>
          <a:p>
            <a:endParaRPr lang="en-US" altLang="en-US" sz="3600" i="1" dirty="0"/>
          </a:p>
          <a:p>
            <a:endParaRPr lang="en-US" altLang="en-US" sz="3600" i="1" dirty="0"/>
          </a:p>
          <a:p>
            <a:r>
              <a:rPr lang="en-US" altLang="en-US" sz="3600" i="1" dirty="0"/>
              <a:t>Basic RNN                                          LSTM</a:t>
            </a:r>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9" name="Picture 8">
            <a:extLst>
              <a:ext uri="{FF2B5EF4-FFF2-40B4-BE49-F238E27FC236}">
                <a16:creationId xmlns:a16="http://schemas.microsoft.com/office/drawing/2014/main" id="{7080C760-3A57-4499-A958-E0D7D9CB7405}"/>
              </a:ext>
            </a:extLst>
          </p:cNvPr>
          <p:cNvPicPr>
            <a:picLocks noChangeAspect="1"/>
          </p:cNvPicPr>
          <p:nvPr/>
        </p:nvPicPr>
        <p:blipFill>
          <a:blip r:embed="rId2"/>
          <a:stretch>
            <a:fillRect/>
          </a:stretch>
        </p:blipFill>
        <p:spPr>
          <a:xfrm>
            <a:off x="509709" y="3130108"/>
            <a:ext cx="4413379" cy="1585916"/>
          </a:xfrm>
          <a:prstGeom prst="rect">
            <a:avLst/>
          </a:prstGeom>
        </p:spPr>
      </p:pic>
      <p:pic>
        <p:nvPicPr>
          <p:cNvPr id="11" name="Picture 10">
            <a:extLst>
              <a:ext uri="{FF2B5EF4-FFF2-40B4-BE49-F238E27FC236}">
                <a16:creationId xmlns:a16="http://schemas.microsoft.com/office/drawing/2014/main" id="{4FBB1A5B-A24D-4ADB-958E-007D79AF5990}"/>
              </a:ext>
            </a:extLst>
          </p:cNvPr>
          <p:cNvPicPr>
            <a:picLocks noChangeAspect="1"/>
          </p:cNvPicPr>
          <p:nvPr/>
        </p:nvPicPr>
        <p:blipFill>
          <a:blip r:embed="rId3"/>
          <a:stretch>
            <a:fillRect/>
          </a:stretch>
        </p:blipFill>
        <p:spPr>
          <a:xfrm>
            <a:off x="5273805" y="2543384"/>
            <a:ext cx="5827827" cy="2313990"/>
          </a:xfrm>
          <a:prstGeom prst="rect">
            <a:avLst/>
          </a:prstGeom>
        </p:spPr>
      </p:pic>
    </p:spTree>
    <p:extLst>
      <p:ext uri="{BB962C8B-B14F-4D97-AF65-F5344CB8AC3E}">
        <p14:creationId xmlns:p14="http://schemas.microsoft.com/office/powerpoint/2010/main" val="880598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787295"/>
          </a:xfrm>
          <a:prstGeom prst="rect">
            <a:avLst/>
          </a:prstGeom>
        </p:spPr>
        <p:txBody>
          <a:bodyPr wrap="square" anchor="t">
            <a:spAutoFit/>
          </a:bodyPr>
          <a:lstStyle/>
          <a:p>
            <a:r>
              <a:rPr lang="en-US" sz="3600" b="1" dirty="0"/>
              <a:t>                     Recurrent Neural Networks</a:t>
            </a:r>
          </a:p>
          <a:p>
            <a:r>
              <a:rPr lang="en-US" altLang="en-US" sz="3600" dirty="0"/>
              <a:t>                                       LSTM</a:t>
            </a:r>
          </a:p>
          <a:p>
            <a:endParaRPr lang="en-US" altLang="en-US" sz="3600" i="1" dirty="0"/>
          </a:p>
          <a:p>
            <a:endParaRPr lang="en-US" altLang="en-US" sz="3600" i="1" dirty="0"/>
          </a:p>
          <a:p>
            <a:endParaRPr lang="en-US" altLang="en-US" sz="3600" i="1" dirty="0"/>
          </a:p>
          <a:p>
            <a:endParaRPr lang="en-US" altLang="en-US" sz="3600" i="1" dirty="0"/>
          </a:p>
          <a:p>
            <a:endParaRPr lang="en-US" altLang="en-US" sz="3600" i="1" dirty="0"/>
          </a:p>
          <a:p>
            <a:r>
              <a:rPr lang="en-US" altLang="en-US" sz="3600" i="1" dirty="0"/>
              <a:t>                </a:t>
            </a:r>
          </a:p>
          <a:p>
            <a:endParaRPr lang="en-US" altLang="en-US" sz="3600" i="1" dirty="0"/>
          </a:p>
          <a:p>
            <a:r>
              <a:rPr lang="en-US" altLang="en-US" sz="3600" i="1" dirty="0"/>
              <a:t>                                 3 gates: input, forget and output                  </a:t>
            </a:r>
          </a:p>
          <a:p>
            <a:r>
              <a:rPr lang="en-US" altLang="en-US" sz="3600" i="1" dirty="0"/>
              <a:t>            -  sigmoid function                       - dot product</a:t>
            </a:r>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11" name="Picture 10">
            <a:extLst>
              <a:ext uri="{FF2B5EF4-FFF2-40B4-BE49-F238E27FC236}">
                <a16:creationId xmlns:a16="http://schemas.microsoft.com/office/drawing/2014/main" id="{4FBB1A5B-A24D-4ADB-958E-007D79AF5990}"/>
              </a:ext>
            </a:extLst>
          </p:cNvPr>
          <p:cNvPicPr>
            <a:picLocks noChangeAspect="1"/>
          </p:cNvPicPr>
          <p:nvPr/>
        </p:nvPicPr>
        <p:blipFill>
          <a:blip r:embed="rId2"/>
          <a:stretch>
            <a:fillRect/>
          </a:stretch>
        </p:blipFill>
        <p:spPr>
          <a:xfrm>
            <a:off x="5641706" y="671235"/>
            <a:ext cx="4691070" cy="1862631"/>
          </a:xfrm>
          <a:prstGeom prst="rect">
            <a:avLst/>
          </a:prstGeom>
        </p:spPr>
      </p:pic>
      <p:pic>
        <p:nvPicPr>
          <p:cNvPr id="5" name="Picture 4">
            <a:extLst>
              <a:ext uri="{FF2B5EF4-FFF2-40B4-BE49-F238E27FC236}">
                <a16:creationId xmlns:a16="http://schemas.microsoft.com/office/drawing/2014/main" id="{66FF31DE-6BF3-4F96-8A77-1764FECFD5D0}"/>
              </a:ext>
            </a:extLst>
          </p:cNvPr>
          <p:cNvPicPr>
            <a:picLocks noChangeAspect="1"/>
          </p:cNvPicPr>
          <p:nvPr/>
        </p:nvPicPr>
        <p:blipFill>
          <a:blip r:embed="rId3"/>
          <a:stretch>
            <a:fillRect/>
          </a:stretch>
        </p:blipFill>
        <p:spPr>
          <a:xfrm>
            <a:off x="6786064" y="3103835"/>
            <a:ext cx="1485900" cy="1628775"/>
          </a:xfrm>
          <a:prstGeom prst="rect">
            <a:avLst/>
          </a:prstGeom>
        </p:spPr>
      </p:pic>
      <p:pic>
        <p:nvPicPr>
          <p:cNvPr id="7" name="Picture 6">
            <a:extLst>
              <a:ext uri="{FF2B5EF4-FFF2-40B4-BE49-F238E27FC236}">
                <a16:creationId xmlns:a16="http://schemas.microsoft.com/office/drawing/2014/main" id="{F9254348-4C49-4342-B0D5-0F55AE0573D5}"/>
              </a:ext>
            </a:extLst>
          </p:cNvPr>
          <p:cNvPicPr>
            <a:picLocks noChangeAspect="1"/>
          </p:cNvPicPr>
          <p:nvPr/>
        </p:nvPicPr>
        <p:blipFill>
          <a:blip r:embed="rId4"/>
          <a:stretch>
            <a:fillRect/>
          </a:stretch>
        </p:blipFill>
        <p:spPr>
          <a:xfrm>
            <a:off x="356852" y="1226566"/>
            <a:ext cx="4691069" cy="3810545"/>
          </a:xfrm>
          <a:prstGeom prst="rect">
            <a:avLst/>
          </a:prstGeom>
        </p:spPr>
      </p:pic>
      <p:pic>
        <p:nvPicPr>
          <p:cNvPr id="10" name="Picture 9">
            <a:extLst>
              <a:ext uri="{FF2B5EF4-FFF2-40B4-BE49-F238E27FC236}">
                <a16:creationId xmlns:a16="http://schemas.microsoft.com/office/drawing/2014/main" id="{B0287055-58B0-4EF6-9A03-606F8BF12958}"/>
              </a:ext>
            </a:extLst>
          </p:cNvPr>
          <p:cNvPicPr>
            <a:picLocks noChangeAspect="1"/>
          </p:cNvPicPr>
          <p:nvPr/>
        </p:nvPicPr>
        <p:blipFill>
          <a:blip r:embed="rId5"/>
          <a:stretch>
            <a:fillRect/>
          </a:stretch>
        </p:blipFill>
        <p:spPr>
          <a:xfrm>
            <a:off x="68348" y="5560071"/>
            <a:ext cx="1360425" cy="977207"/>
          </a:xfrm>
          <a:prstGeom prst="rect">
            <a:avLst/>
          </a:prstGeom>
        </p:spPr>
      </p:pic>
      <p:pic>
        <p:nvPicPr>
          <p:cNvPr id="13" name="Picture 12">
            <a:extLst>
              <a:ext uri="{FF2B5EF4-FFF2-40B4-BE49-F238E27FC236}">
                <a16:creationId xmlns:a16="http://schemas.microsoft.com/office/drawing/2014/main" id="{23EF2CE7-3FCE-4EAC-8B6E-7600454A4773}"/>
              </a:ext>
            </a:extLst>
          </p:cNvPr>
          <p:cNvPicPr>
            <a:picLocks noChangeAspect="1"/>
          </p:cNvPicPr>
          <p:nvPr/>
        </p:nvPicPr>
        <p:blipFill>
          <a:blip r:embed="rId6"/>
          <a:stretch>
            <a:fillRect/>
          </a:stretch>
        </p:blipFill>
        <p:spPr>
          <a:xfrm>
            <a:off x="5641706" y="5766578"/>
            <a:ext cx="1156908" cy="1091422"/>
          </a:xfrm>
          <a:prstGeom prst="rect">
            <a:avLst/>
          </a:prstGeom>
        </p:spPr>
      </p:pic>
    </p:spTree>
    <p:extLst>
      <p:ext uri="{BB962C8B-B14F-4D97-AF65-F5344CB8AC3E}">
        <p14:creationId xmlns:p14="http://schemas.microsoft.com/office/powerpoint/2010/main" val="503336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8002191"/>
          </a:xfrm>
          <a:prstGeom prst="rect">
            <a:avLst/>
          </a:prstGeom>
        </p:spPr>
        <p:txBody>
          <a:bodyPr wrap="square" anchor="t">
            <a:spAutoFit/>
          </a:bodyPr>
          <a:lstStyle/>
          <a:p>
            <a:r>
              <a:rPr lang="en-US" sz="3600" b="1" dirty="0"/>
              <a:t>                     Recurrent Neural Networks</a:t>
            </a:r>
          </a:p>
          <a:p>
            <a:r>
              <a:rPr lang="en-US" altLang="en-US" sz="3600" dirty="0"/>
              <a:t>                                     GRU</a:t>
            </a:r>
          </a:p>
          <a:p>
            <a:r>
              <a:rPr lang="en-US" altLang="en-US" sz="3600" i="1" dirty="0"/>
              <a:t>Combines </a:t>
            </a:r>
            <a:r>
              <a:rPr lang="en-US" altLang="en-US" sz="3600" b="1" i="1" dirty="0"/>
              <a:t>input gate </a:t>
            </a:r>
            <a:r>
              <a:rPr lang="en-US" altLang="en-US" sz="3600" i="1" dirty="0"/>
              <a:t>and </a:t>
            </a:r>
            <a:r>
              <a:rPr lang="en-US" altLang="en-US" sz="3600" b="1" i="1" dirty="0"/>
              <a:t>forget gate </a:t>
            </a:r>
            <a:r>
              <a:rPr lang="en-US" altLang="en-US" sz="3600" i="1" dirty="0"/>
              <a:t>into </a:t>
            </a:r>
            <a:r>
              <a:rPr lang="en-US" altLang="en-US" sz="3600" b="1" i="1" dirty="0"/>
              <a:t>update gate</a:t>
            </a:r>
          </a:p>
          <a:p>
            <a:endParaRPr lang="en-US" altLang="en-US" sz="3600" i="1" dirty="0"/>
          </a:p>
          <a:p>
            <a:r>
              <a:rPr lang="en-US" altLang="en-US" sz="3600" i="1" dirty="0" err="1"/>
              <a:t>keras.layers.GRU</a:t>
            </a:r>
            <a:r>
              <a:rPr lang="en-US" altLang="en-US" sz="3600" i="1" dirty="0"/>
              <a:t>, first proposed in Cho et al., 2014.</a:t>
            </a:r>
          </a:p>
          <a:p>
            <a:endParaRPr lang="en-US" altLang="en-US" sz="3600" i="1" dirty="0"/>
          </a:p>
          <a:p>
            <a:endParaRPr lang="en-US" altLang="en-US" sz="3600" i="1" dirty="0"/>
          </a:p>
          <a:p>
            <a:endParaRPr lang="en-US" altLang="en-US" sz="2800" dirty="0"/>
          </a:p>
          <a:p>
            <a:endParaRPr lang="en-US" sz="2400" dirty="0"/>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pic>
        <p:nvPicPr>
          <p:cNvPr id="5" name="Picture 4">
            <a:extLst>
              <a:ext uri="{FF2B5EF4-FFF2-40B4-BE49-F238E27FC236}">
                <a16:creationId xmlns:a16="http://schemas.microsoft.com/office/drawing/2014/main" id="{A91581E4-D453-4551-8C3E-7648317E5B2B}"/>
              </a:ext>
            </a:extLst>
          </p:cNvPr>
          <p:cNvPicPr>
            <a:picLocks noChangeAspect="1"/>
          </p:cNvPicPr>
          <p:nvPr/>
        </p:nvPicPr>
        <p:blipFill>
          <a:blip r:embed="rId2"/>
          <a:stretch>
            <a:fillRect/>
          </a:stretch>
        </p:blipFill>
        <p:spPr>
          <a:xfrm>
            <a:off x="3452883" y="3364173"/>
            <a:ext cx="4309991" cy="2846821"/>
          </a:xfrm>
          <a:prstGeom prst="rect">
            <a:avLst/>
          </a:prstGeom>
        </p:spPr>
      </p:pic>
    </p:spTree>
    <p:extLst>
      <p:ext uri="{BB962C8B-B14F-4D97-AF65-F5344CB8AC3E}">
        <p14:creationId xmlns:p14="http://schemas.microsoft.com/office/powerpoint/2010/main" val="9563206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9664184"/>
          </a:xfrm>
          <a:prstGeom prst="rect">
            <a:avLst/>
          </a:prstGeom>
        </p:spPr>
        <p:txBody>
          <a:bodyPr wrap="square" anchor="t">
            <a:spAutoFit/>
          </a:bodyPr>
          <a:lstStyle/>
          <a:p>
            <a:r>
              <a:rPr lang="en-US" sz="3600" b="1" dirty="0"/>
              <a:t>                     Recurrent Neural Networks</a:t>
            </a:r>
          </a:p>
          <a:p>
            <a:r>
              <a:rPr lang="en-US" altLang="en-US" sz="3600" dirty="0"/>
              <a:t>                          </a:t>
            </a:r>
            <a:r>
              <a:rPr lang="en-US" altLang="en-US" sz="3600" dirty="0" err="1"/>
              <a:t>Tensorflow</a:t>
            </a:r>
            <a:r>
              <a:rPr lang="en-US" altLang="en-US" sz="3600" dirty="0"/>
              <a:t>/</a:t>
            </a:r>
            <a:r>
              <a:rPr lang="en-US" altLang="en-US" sz="3600" dirty="0" err="1"/>
              <a:t>Keras</a:t>
            </a:r>
            <a:endParaRPr lang="en-US" altLang="en-US" sz="3600" dirty="0"/>
          </a:p>
          <a:p>
            <a:endParaRPr lang="en-US" altLang="en-US" sz="3600" dirty="0"/>
          </a:p>
          <a:p>
            <a:r>
              <a:rPr lang="en-US" altLang="en-US" sz="3600" i="1" dirty="0" err="1"/>
              <a:t>keras.layers.SimpleRNN</a:t>
            </a:r>
            <a:r>
              <a:rPr lang="en-US" altLang="en-US" sz="3600" i="1" dirty="0"/>
              <a:t>, a fully-connected RNN where the output from previous timestep is to be fed to next timestep.</a:t>
            </a:r>
          </a:p>
          <a:p>
            <a:endParaRPr lang="en-US" altLang="en-US" sz="3600" i="1" dirty="0"/>
          </a:p>
          <a:p>
            <a:r>
              <a:rPr lang="en-US" altLang="en-US" sz="3600" i="1" dirty="0" err="1"/>
              <a:t>keras.layers.GRU</a:t>
            </a:r>
            <a:r>
              <a:rPr lang="en-US" altLang="en-US" sz="3600" i="1" dirty="0"/>
              <a:t>, first proposed in Cho et al., 2014.</a:t>
            </a:r>
          </a:p>
          <a:p>
            <a:endParaRPr lang="en-US" altLang="en-US" sz="3600" i="1" dirty="0"/>
          </a:p>
          <a:p>
            <a:r>
              <a:rPr lang="en-US" altLang="en-US" sz="3600" i="1" dirty="0" err="1"/>
              <a:t>keras.layers.LSTM</a:t>
            </a:r>
            <a:r>
              <a:rPr lang="en-US" altLang="en-US" sz="3600" i="1" dirty="0"/>
              <a:t>, first proposed in </a:t>
            </a:r>
            <a:r>
              <a:rPr lang="en-US" altLang="en-US" sz="3600" i="1" dirty="0" err="1"/>
              <a:t>Hochreiter</a:t>
            </a:r>
            <a:r>
              <a:rPr lang="en-US" altLang="en-US" sz="3600" i="1" dirty="0"/>
              <a:t> &amp; </a:t>
            </a:r>
            <a:r>
              <a:rPr lang="en-US" altLang="en-US" sz="3600" i="1" dirty="0" err="1"/>
              <a:t>Schmidhuber</a:t>
            </a:r>
            <a:r>
              <a:rPr lang="en-US" altLang="en-US" sz="3600" i="1" dirty="0"/>
              <a:t>, 1997.</a:t>
            </a:r>
          </a:p>
          <a:p>
            <a:endParaRPr lang="en-US" altLang="en-US" sz="2800" dirty="0"/>
          </a:p>
          <a:p>
            <a:r>
              <a:rPr lang="en-US" sz="2400" dirty="0"/>
              <a:t>https://colah.github.io/posts/2015-08-Understanding-LSTMs/</a:t>
            </a:r>
          </a:p>
          <a:p>
            <a:endParaRPr lang="en-US" sz="2400" dirty="0"/>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1017942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7294305"/>
          </a:xfrm>
          <a:prstGeom prst="rect">
            <a:avLst/>
          </a:prstGeom>
        </p:spPr>
        <p:txBody>
          <a:bodyPr wrap="square" anchor="t">
            <a:spAutoFit/>
          </a:bodyPr>
          <a:lstStyle/>
          <a:p>
            <a:r>
              <a:rPr lang="en-US" sz="3600" b="1" dirty="0"/>
              <a:t>                     Regularized regression</a:t>
            </a:r>
          </a:p>
          <a:p>
            <a:r>
              <a:rPr lang="en-US" altLang="en-US" sz="3600" dirty="0"/>
              <a:t>                          </a:t>
            </a:r>
          </a:p>
          <a:p>
            <a:endParaRPr lang="en-US" altLang="en-US" sz="3600" dirty="0"/>
          </a:p>
          <a:p>
            <a:r>
              <a:rPr lang="en-US" altLang="en-US" sz="3600" b="1" i="1" dirty="0"/>
              <a:t>Lasso Regression</a:t>
            </a:r>
          </a:p>
          <a:p>
            <a:r>
              <a:rPr lang="en-US" dirty="0" err="1">
                <a:solidFill>
                  <a:srgbClr val="0563C1"/>
                </a:solidFill>
                <a:hlinkClick r:id="rId2">
                  <a:extLst>
                    <a:ext uri="{A12FA001-AC4F-418D-AE19-62706E023703}">
                      <ahyp:hlinkClr xmlns:ahyp="http://schemas.microsoft.com/office/drawing/2018/hyperlinkcolor" val="tx"/>
                    </a:ext>
                  </a:extLst>
                </a:hlinkClick>
              </a:rPr>
              <a:t>sklearn.linear_model.Lasso</a:t>
            </a:r>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 — scikit-learn 0.24.2 documentation</a:t>
            </a:r>
            <a:endParaRPr lang="en-US" dirty="0">
              <a:solidFill>
                <a:schemeClr val="accent5">
                  <a:lumMod val="75000"/>
                </a:schemeClr>
              </a:solidFill>
            </a:endParaRPr>
          </a:p>
          <a:p>
            <a:r>
              <a:rPr lang="en-US" altLang="en-US" i="1" u="sng" dirty="0">
                <a:solidFill>
                  <a:schemeClr val="accent5">
                    <a:lumMod val="75000"/>
                  </a:schemeClr>
                </a:solidFill>
              </a:rPr>
              <a:t>https://www.tutorialspoint.com/scikit_learn/scikit_learn_lasso.htm</a:t>
            </a:r>
          </a:p>
          <a:p>
            <a:r>
              <a:rPr lang="en-US" dirty="0">
                <a:hlinkClick r:id="rId3"/>
              </a:rPr>
              <a:t>How to Develop LASSO Regression Models in Python (machinelearningmastery.</a:t>
            </a:r>
            <a:r>
              <a:rPr lang="en-US">
                <a:hlinkClick r:id="rId3"/>
              </a:rPr>
              <a:t>com)</a:t>
            </a:r>
            <a:endParaRPr lang="en-US"/>
          </a:p>
          <a:p>
            <a:endParaRPr lang="en-US" b="1" i="1" dirty="0"/>
          </a:p>
          <a:p>
            <a:r>
              <a:rPr lang="en-US" b="1" i="1" dirty="0"/>
              <a:t>Ridge Regression</a:t>
            </a:r>
          </a:p>
          <a:p>
            <a:r>
              <a:rPr lang="en-US" sz="2400" i="1" u="sng" dirty="0">
                <a:solidFill>
                  <a:schemeClr val="accent5">
                    <a:lumMod val="75000"/>
                  </a:schemeClr>
                </a:solidFill>
                <a:hlinkClick r:id="rId4"/>
              </a:rPr>
              <a:t>https://scikit-learn.org/stable/modules/generated/sklearn.linear_model.Ridge.html</a:t>
            </a:r>
            <a:endParaRPr lang="en-US" sz="2400" i="1" u="sng" dirty="0">
              <a:solidFill>
                <a:schemeClr val="accent5">
                  <a:lumMod val="75000"/>
                </a:schemeClr>
              </a:solidFill>
            </a:endParaRPr>
          </a:p>
          <a:p>
            <a:r>
              <a:rPr lang="en-US" sz="2400" i="1" u="sng" dirty="0">
                <a:solidFill>
                  <a:schemeClr val="accent5">
                    <a:lumMod val="75000"/>
                  </a:schemeClr>
                </a:solidFill>
              </a:rPr>
              <a:t>https://www.tutorialspoint.com/scikit_learn/scikit_learn_ridge_regression.htm</a:t>
            </a:r>
          </a:p>
          <a:p>
            <a:r>
              <a:rPr lang="en-US" sz="2600" dirty="0"/>
              <a:t>                       </a:t>
            </a:r>
          </a:p>
          <a:p>
            <a:r>
              <a:rPr lang="en-US" altLang="en-US" sz="2400" dirty="0"/>
              <a:t>                                 </a:t>
            </a:r>
            <a:endParaRPr lang="en-US" sz="2400" dirty="0"/>
          </a:p>
          <a:p>
            <a:endParaRPr lang="en-US" sz="2600" dirty="0"/>
          </a:p>
          <a:p>
            <a:endParaRPr lang="en-US" dirty="0"/>
          </a:p>
          <a:p>
            <a:endParaRPr lang="en-US" sz="2000" dirty="0"/>
          </a:p>
          <a:p>
            <a:endParaRPr lang="en-US" sz="3600" dirty="0"/>
          </a:p>
          <a:p>
            <a:r>
              <a:rPr lang="en-US" sz="3600" dirty="0"/>
              <a:t>  </a:t>
            </a:r>
          </a:p>
        </p:txBody>
      </p:sp>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5636570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8992" y="140274"/>
                <a:ext cx="11904054" cy="7892995"/>
              </a:xfrm>
              <a:prstGeom prst="rect">
                <a:avLst/>
              </a:prstGeom>
            </p:spPr>
            <p:txBody>
              <a:bodyPr wrap="square" anchor="t">
                <a:spAutoFit/>
              </a:bodyPr>
              <a:lstStyle/>
              <a:p>
                <a:r>
                  <a:rPr lang="en-US" sz="3600" b="1" dirty="0"/>
                  <a:t>                                 Lasso Regression</a:t>
                </a:r>
              </a:p>
              <a:p>
                <a:r>
                  <a:rPr lang="en-US" altLang="en-US" sz="2400" dirty="0"/>
                  <a:t>    (</a:t>
                </a:r>
                <a:r>
                  <a:rPr lang="en-US" sz="2400" b="1" i="0" dirty="0">
                    <a:solidFill>
                      <a:srgbClr val="202122"/>
                    </a:solidFill>
                    <a:effectLst/>
                    <a:latin typeface="Arial" panose="020B0604020202020204" pitchFamily="34" charset="0"/>
                  </a:rPr>
                  <a:t>least absolute shrinkage and selection operator)</a:t>
                </a:r>
                <a:r>
                  <a:rPr lang="en-US" altLang="en-US" sz="2400" dirty="0"/>
                  <a:t>       </a:t>
                </a:r>
              </a:p>
              <a:p>
                <a:r>
                  <a:rPr lang="en-US" sz="3600" b="0" i="0" dirty="0">
                    <a:solidFill>
                      <a:srgbClr val="202124"/>
                    </a:solidFill>
                    <a:effectLst/>
                    <a:latin typeface="Roboto" panose="02000000000000000000" pitchFamily="2" charset="0"/>
                  </a:rPr>
                  <a:t> </a:t>
                </a:r>
                <a:r>
                  <a:rPr lang="en-US" b="0" i="0" dirty="0">
                    <a:solidFill>
                      <a:srgbClr val="202124"/>
                    </a:solidFill>
                    <a:effectLst/>
                    <a:latin typeface="Roboto" panose="02000000000000000000" pitchFamily="2" charset="0"/>
                  </a:rPr>
                  <a:t>Shrinkage - data values are shrunk towards a central point, like the mean. </a:t>
                </a:r>
                <a:endParaRPr lang="en-US" dirty="0"/>
              </a:p>
              <a:p>
                <a:r>
                  <a:rPr lang="en-US" b="1" i="1" dirty="0">
                    <a:solidFill>
                      <a:srgbClr val="212529"/>
                    </a:solidFill>
                    <a:effectLst/>
                    <a:latin typeface="-apple-system"/>
                  </a:rPr>
                  <a:t>Linear Model with L1 penalty</a:t>
                </a:r>
              </a:p>
              <a:p>
                <a:endParaRPr lang="en-US" b="1" i="1" dirty="0">
                  <a:solidFill>
                    <a:srgbClr val="212529"/>
                  </a:solidFill>
                  <a:latin typeface="-apple-system"/>
                </a:endParaRPr>
              </a:p>
              <a:p>
                <a:r>
                  <a:rPr lang="pt-BR" sz="1800" i="1" dirty="0">
                    <a:latin typeface="Cambria Math" panose="02040503050406030204" pitchFamily="18" charset="0"/>
                  </a:rPr>
                  <a:t>Least squares objective in 2D:</a:t>
                </a:r>
              </a:p>
              <a:p>
                <a14:m>
                  <m:oMath xmlns:m="http://schemas.openxmlformats.org/officeDocument/2006/math">
                    <m:nary>
                      <m:naryPr>
                        <m:chr m:val="∑"/>
                        <m:ctrlPr>
                          <a:rPr lang="pt-BR" sz="180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pt-BR" sz="1800" i="1" smtClean="0">
                            <a:latin typeface="Cambria Math" panose="02040503050406030204" pitchFamily="18" charset="0"/>
                          </a:rPr>
                          <m:t>=0</m:t>
                        </m:r>
                      </m:sub>
                      <m:sup>
                        <m:r>
                          <a:rPr lang="pt-BR" sz="1800" i="1" smtClean="0">
                            <a:latin typeface="Cambria Math" panose="02040503050406030204" pitchFamily="18" charset="0"/>
                          </a:rPr>
                          <m:t>𝑛</m:t>
                        </m:r>
                      </m:sup>
                      <m:e>
                        <m:r>
                          <m:rPr>
                            <m:nor/>
                          </m:rPr>
                          <a:rPr lang="pt-BR" sz="1800" dirty="0"/>
                          <m:t> </m:t>
                        </m:r>
                        <m:sSup>
                          <m:sSupPr>
                            <m:ctrlPr>
                              <a:rPr lang="pt-BR" sz="1800" i="1">
                                <a:latin typeface="Cambria Math" panose="02040503050406030204" pitchFamily="18" charset="0"/>
                              </a:rPr>
                            </m:ctrlPr>
                          </m:sSupPr>
                          <m:e>
                            <m:d>
                              <m:dPr>
                                <m:ctrlPr>
                                  <a:rPr lang="pt-BR" sz="1800" i="1">
                                    <a:latin typeface="Cambria Math" panose="02040503050406030204" pitchFamily="18" charset="0"/>
                                  </a:rPr>
                                </m:ctrlPr>
                              </m:dPr>
                              <m:e>
                                <m:r>
                                  <a:rPr lang="en-US" sz="1800" i="1">
                                    <a:latin typeface="Cambria Math" panose="02040503050406030204" pitchFamily="18" charset="0"/>
                                  </a:rPr>
                                  <m:t>𝑎</m:t>
                                </m:r>
                                <m:sSub>
                                  <m:sSubPr>
                                    <m:ctrlPr>
                                      <a:rPr lang="pt-BR" sz="1800" i="1">
                                        <a:latin typeface="Cambria Math" panose="02040503050406030204" pitchFamily="18" charset="0"/>
                                      </a:rPr>
                                    </m:ctrlPr>
                                  </m:sSubPr>
                                  <m:e>
                                    <m:r>
                                      <a:rPr lang="en-US" sz="1800" i="1">
                                        <a:latin typeface="Cambria Math" panose="02040503050406030204" pitchFamily="18" charset="0"/>
                                      </a:rPr>
                                      <m:t>𝑥</m:t>
                                    </m:r>
                                  </m:e>
                                  <m:sub>
                                    <m:r>
                                      <a:rPr lang="en-US" sz="1800" b="0" i="1" smtClean="0">
                                        <a:latin typeface="Cambria Math" panose="02040503050406030204" pitchFamily="18" charset="0"/>
                                      </a:rPr>
                                      <m:t>𝑖</m:t>
                                    </m:r>
                                  </m:sub>
                                </m:sSub>
                                <m:r>
                                  <a:rPr lang="en-US" sz="18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pitchFamily="18" charset="0"/>
                                  </a:rPr>
                                  <m:t> </m:t>
                                </m:r>
                                <m:r>
                                  <m:rPr>
                                    <m:nor/>
                                  </m:rPr>
                                  <a:rPr lang="en-US" sz="1800">
                                    <a:latin typeface="Cambria Math" panose="02040503050406030204" pitchFamily="18" charset="0"/>
                                  </a:rPr>
                                  <m:t>−</m:t>
                                </m:r>
                                <m:sSub>
                                  <m:sSubPr>
                                    <m:ctrlPr>
                                      <a:rPr lang="pt-BR"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𝑖</m:t>
                                    </m:r>
                                  </m:sub>
                                </m:sSub>
                              </m:e>
                            </m:d>
                          </m:e>
                          <m:sup>
                            <m:r>
                              <a:rPr lang="en-US" sz="1800" b="0" i="1" smtClean="0">
                                <a:latin typeface="Cambria Math" panose="02040503050406030204" pitchFamily="18" charset="0"/>
                              </a:rPr>
                              <m:t>2</m:t>
                            </m:r>
                          </m:sup>
                        </m:sSup>
                      </m:e>
                    </m:nary>
                  </m:oMath>
                </a14:m>
                <a:r>
                  <a:rPr lang="pt-BR" sz="1800" dirty="0">
                    <a:sym typeface="Wingdings" panose="05000000000000000000" pitchFamily="2" charset="2"/>
                  </a:rPr>
                  <a:t></a:t>
                </a:r>
                <a:r>
                  <a:rPr lang="pt-BR" sz="1800" dirty="0"/>
                  <a:t> </a:t>
                </a:r>
                <a14:m>
                  <m:oMath xmlns:m="http://schemas.openxmlformats.org/officeDocument/2006/math">
                    <m:sSub>
                      <m:sSubPr>
                        <m:ctrlPr>
                          <a:rPr lang="pt-BR" sz="1800" i="1">
                            <a:latin typeface="Cambria Math" panose="02040503050406030204" pitchFamily="18" charset="0"/>
                          </a:rPr>
                        </m:ctrlPr>
                      </m:sSubPr>
                      <m:e>
                        <m:r>
                          <a:rPr lang="en-US" sz="1800" b="0" i="1" smtClean="0">
                            <a:latin typeface="Cambria Math" panose="02040503050406030204" pitchFamily="18" charset="0"/>
                          </a:rPr>
                          <m:t>𝑚𝑖𝑛</m:t>
                        </m:r>
                      </m:e>
                      <m:sub>
                        <m:r>
                          <a:rPr lang="en-US" sz="1800" b="0" i="1" smtClean="0">
                            <a:latin typeface="Cambria Math" panose="02040503050406030204" pitchFamily="18" charset="0"/>
                          </a:rPr>
                          <m:t>𝑎</m:t>
                        </m:r>
                        <m:r>
                          <a:rPr lang="en-US" sz="1800" b="0" i="1" smtClean="0">
                            <a:latin typeface="Cambria Math" panose="02040503050406030204" pitchFamily="18" charset="0"/>
                          </a:rPr>
                          <m:t>,</m:t>
                        </m:r>
                        <m:r>
                          <a:rPr lang="en-US" sz="1800" b="0" i="1" smtClean="0">
                            <a:latin typeface="Cambria Math" panose="02040503050406030204" pitchFamily="18" charset="0"/>
                          </a:rPr>
                          <m:t>𝑏</m:t>
                        </m:r>
                      </m:sub>
                    </m:sSub>
                  </m:oMath>
                </a14:m>
                <a:endParaRPr lang="en-US" sz="1800" b="0" i="1" dirty="0">
                  <a:latin typeface="Cambria Math" panose="02040503050406030204" pitchFamily="18" charset="0"/>
                </a:endParaRPr>
              </a:p>
              <a:p>
                <a:endParaRPr lang="en-US" b="1" i="1" dirty="0">
                  <a:solidFill>
                    <a:srgbClr val="212529"/>
                  </a:solidFill>
                  <a:effectLst/>
                  <a:latin typeface="-apple-system"/>
                </a:endParaRPr>
              </a:p>
              <a:p>
                <a:r>
                  <a:rPr lang="en-US" sz="1800" dirty="0"/>
                  <a:t> Least squares objective in n-dim space:</a:t>
                </a:r>
              </a:p>
              <a:p>
                <a14:m>
                  <m:oMath xmlns:m="http://schemas.openxmlformats.org/officeDocument/2006/math">
                    <m:r>
                      <a:rPr lang="en-US" sz="1800" i="1">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sz="1800" i="1" dirty="0" smtClean="0">
                            <a:latin typeface="Cambria Math" panose="02040503050406030204" pitchFamily="18" charset="0"/>
                          </a:rPr>
                        </m:ctrlPr>
                      </m:sSubSupPr>
                      <m:e>
                        <m:r>
                          <a:rPr lang="en-US" sz="1800" b="0" i="1" dirty="0" smtClean="0">
                            <a:latin typeface="Cambria Math" panose="02040503050406030204" pitchFamily="18" charset="0"/>
                          </a:rPr>
                          <m:t>||</m:t>
                        </m:r>
                        <m:r>
                          <a:rPr lang="en-US" sz="1800" b="0" i="1" dirty="0" smtClean="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sz="1800" b="0" i="1" dirty="0" smtClean="0">
                            <a:latin typeface="Cambria Math" panose="02040503050406030204" pitchFamily="18" charset="0"/>
                          </a:rPr>
                          <m:t>||</m:t>
                        </m:r>
                      </m:e>
                      <m:sub>
                        <m:r>
                          <a:rPr lang="en-US" sz="1800" b="0" i="1" dirty="0" smtClean="0">
                            <a:latin typeface="Cambria Math" panose="02040503050406030204" pitchFamily="18" charset="0"/>
                          </a:rPr>
                          <m:t>2</m:t>
                        </m:r>
                      </m:sub>
                      <m:sup>
                        <m:r>
                          <a:rPr lang="en-US" sz="1800" b="0" i="1" dirty="0" smtClean="0">
                            <a:latin typeface="Cambria Math" panose="02040503050406030204" pitchFamily="18" charset="0"/>
                          </a:rPr>
                          <m:t>2</m:t>
                        </m:r>
                      </m:sup>
                    </m:sSubSup>
                  </m:oMath>
                </a14:m>
                <a:r>
                  <a:rPr lang="en-US" sz="1800" dirty="0"/>
                  <a:t>, </a:t>
                </a:r>
                <a:r>
                  <a:rPr lang="en-US" sz="1800" dirty="0" err="1"/>
                  <a:t>s.t.</a:t>
                </a:r>
                <a:r>
                  <a:rPr lang="en-US" sz="1800"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sz="1800" dirty="0"/>
                  <a:t>  (t – constant, degree of regularization)</a:t>
                </a:r>
              </a:p>
              <a:p>
                <a:endParaRPr lang="en-US" sz="1800" dirty="0"/>
              </a:p>
              <a:p>
                <a:r>
                  <a:rPr lang="en-US" sz="1800" dirty="0"/>
                  <a:t>where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m:t>
                        </m:r>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m:t>
                        </m:r>
                      </m:sub>
                    </m:sSub>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oMath>
                </a14:m>
                <a:r>
                  <a:rPr lang="en-US" sz="1800" dirty="0"/>
                  <a:t>) represent some observations of the process with input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𝑥</m:t>
                        </m:r>
                      </m:e>
                      <m:sub>
                        <m:r>
                          <a:rPr lang="en-US" sz="1800" i="1">
                            <a:latin typeface="Cambria Math" panose="02040503050406030204" pitchFamily="18" charset="0"/>
                          </a:rPr>
                          <m:t>𝑖</m:t>
                        </m:r>
                        <m:r>
                          <a:rPr lang="en-US" sz="1800" i="1">
                            <a:latin typeface="Cambria Math" panose="02040503050406030204" pitchFamily="18" charset="0"/>
                          </a:rPr>
                          <m:t>,</m:t>
                        </m:r>
                      </m:sub>
                    </m:sSub>
                  </m:oMath>
                </a14:m>
                <a:r>
                  <a:rPr lang="en-US" sz="1800" dirty="0"/>
                  <a:t> and output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oMath>
                </a14:m>
                <a:r>
                  <a:rPr lang="en-US" sz="1800" dirty="0"/>
                  <a:t> , </a:t>
                </a:r>
                <a:r>
                  <a:rPr lang="en-US" sz="1800" dirty="0" err="1"/>
                  <a:t>i</a:t>
                </a:r>
                <a:r>
                  <a:rPr lang="en-US" sz="1800" dirty="0"/>
                  <a:t> = 1,..,m</a:t>
                </a:r>
              </a:p>
              <a:p>
                <a:r>
                  <a:rPr lang="en-US" sz="1800" dirty="0"/>
                  <a:t>y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sz="1800" dirty="0"/>
                  <a:t>- model</a:t>
                </a:r>
              </a:p>
              <a:p>
                <a:endParaRPr lang="en-US" b="1" i="1" dirty="0"/>
              </a:p>
              <a:p>
                <a:r>
                  <a:rPr lang="en-US" b="1" i="1" dirty="0"/>
                  <a:t>Lasso: adding constraints to the original least squares formulation.</a:t>
                </a:r>
              </a:p>
              <a:p>
                <a14:m>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m:t>
                        </m:r>
                        <m:r>
                          <a:rPr lang="en-US" i="1" dirty="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i="1" dirty="0">
                            <a:latin typeface="Cambria Math" panose="02040503050406030204" pitchFamily="18" charset="0"/>
                          </a:rPr>
                          <m:t>||</m:t>
                        </m:r>
                      </m:e>
                      <m:sub>
                        <m:r>
                          <a:rPr lang="en-US" i="1" dirty="0">
                            <a:latin typeface="Cambria Math" panose="02040503050406030204" pitchFamily="18" charset="0"/>
                          </a:rPr>
                          <m:t>2</m:t>
                        </m:r>
                      </m:sub>
                      <m:sup>
                        <m:r>
                          <a:rPr lang="en-US" i="1" dirty="0">
                            <a:latin typeface="Cambria Math" panose="02040503050406030204" pitchFamily="18" charset="0"/>
                          </a:rPr>
                          <m:t>2</m:t>
                        </m:r>
                      </m:sup>
                    </m:sSubSup>
                  </m:oMath>
                </a14:m>
                <a:r>
                  <a:rPr lang="en-US" sz="1800" dirty="0"/>
                  <a:t>, </a:t>
                </a:r>
                <a:r>
                  <a:rPr lang="en-US" sz="1800" dirty="0" err="1"/>
                  <a:t>s.t.</a:t>
                </a:r>
                <a:r>
                  <a:rPr lang="en-US" sz="1800"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&lt;</m:t>
                    </m:r>
                    <m:r>
                      <a:rPr lang="en-US" b="0" i="1" smtClean="0">
                        <a:latin typeface="Cambria Math" panose="02040503050406030204" pitchFamily="18" charset="0"/>
                      </a:rPr>
                      <m:t>𝑡</m:t>
                    </m:r>
                  </m:oMath>
                </a14:m>
                <a:r>
                  <a:rPr lang="en-US" sz="1800" dirty="0"/>
                  <a:t>  (t – constant, degree of regularization)</a:t>
                </a:r>
              </a:p>
              <a:p>
                <a:endParaRPr lang="en-US" b="1" i="1" dirty="0"/>
              </a:p>
              <a:p>
                <a:r>
                  <a:rPr lang="en-US" b="1" i="1" dirty="0"/>
                  <a:t>Constraints can be represented as penalty as follows:</a:t>
                </a:r>
              </a:p>
              <a:p>
                <a14:m>
                  <m:oMath xmlns:m="http://schemas.openxmlformats.org/officeDocument/2006/math">
                    <m:r>
                      <a:rPr lang="en-US" sz="1800" i="1" smtClean="0">
                        <a:latin typeface="Cambria Math" panose="02040503050406030204" pitchFamily="18" charset="0"/>
                      </a:rPr>
                      <m:t>𝑓</m:t>
                    </m:r>
                    <m:d>
                      <m:dPr>
                        <m:ctrlPr>
                          <a:rPr lang="en-US" sz="1800" i="1">
                            <a:latin typeface="Cambria Math" panose="02040503050406030204" pitchFamily="18" charset="0"/>
                          </a:rPr>
                        </m:ctrlPr>
                      </m:dPr>
                      <m:e>
                        <m:r>
                          <a:rPr lang="en-US" sz="1800" b="0" i="1" smtClean="0">
                            <a:latin typeface="Cambria Math" panose="02040503050406030204" pitchFamily="18" charset="0"/>
                          </a:rPr>
                          <m:t>𝑤</m:t>
                        </m:r>
                      </m:e>
                    </m:d>
                    <m:r>
                      <a:rPr lang="en-US" sz="1800">
                        <a:latin typeface="Cambria Math" panose="02040503050406030204" pitchFamily="18" charset="0"/>
                      </a:rPr>
                      <m:t>=</m:t>
                    </m:r>
                    <m:sSubSup>
                      <m:sSubSupPr>
                        <m:ctrlPr>
                          <a:rPr lang="en-US" i="1" dirty="0">
                            <a:latin typeface="Cambria Math" panose="02040503050406030204" pitchFamily="18" charset="0"/>
                          </a:rPr>
                        </m:ctrlPr>
                      </m:sSubSupPr>
                      <m:e>
                        <m:r>
                          <a:rPr lang="en-US" i="1" dirty="0">
                            <a:latin typeface="Cambria Math" panose="02040503050406030204" pitchFamily="18" charset="0"/>
                          </a:rPr>
                          <m:t>||</m:t>
                        </m:r>
                        <m:r>
                          <a:rPr lang="en-US" i="1" dirty="0">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𝑤</m:t>
                            </m:r>
                          </m:e>
                          <m:sup>
                            <m:r>
                              <m:rPr>
                                <m:sty m:val="p"/>
                              </m:rPr>
                              <a:rPr lang="en-US">
                                <a:latin typeface="Cambria Math" panose="02040503050406030204" pitchFamily="18" charset="0"/>
                              </a:rPr>
                              <m:t>T</m:t>
                            </m:r>
                          </m:sup>
                        </m:sSup>
                        <m:r>
                          <a:rPr lang="en-US" i="1">
                            <a:latin typeface="Cambria Math" panose="02040503050406030204" pitchFamily="18" charset="0"/>
                          </a:rPr>
                          <m:t>𝑥</m:t>
                        </m:r>
                        <m:r>
                          <a:rPr lang="en-US" i="1" dirty="0">
                            <a:latin typeface="Cambria Math" panose="02040503050406030204" pitchFamily="18" charset="0"/>
                          </a:rPr>
                          <m:t>||</m:t>
                        </m:r>
                      </m:e>
                      <m:sub>
                        <m:r>
                          <a:rPr lang="en-US" i="1" dirty="0">
                            <a:latin typeface="Cambria Math" panose="02040503050406030204" pitchFamily="18" charset="0"/>
                          </a:rPr>
                          <m:t>2</m:t>
                        </m:r>
                      </m:sub>
                      <m:sup>
                        <m:r>
                          <a:rPr lang="en-US" i="1" dirty="0">
                            <a:latin typeface="Cambria Math" panose="02040503050406030204" pitchFamily="18" charset="0"/>
                          </a:rPr>
                          <m:t>2</m:t>
                        </m:r>
                      </m:sup>
                    </m:sSubSup>
                    <m:r>
                      <a:rPr lang="en-US" sz="1800" b="0" i="0" smtClean="0">
                        <a:latin typeface="Cambria Math" panose="02040503050406030204" pitchFamily="18" charset="0"/>
                      </a:rPr>
                      <m:t>+</m:t>
                    </m:r>
                  </m:oMath>
                </a14:m>
                <a:r>
                  <a:rPr lang="en-US" dirty="0"/>
                  <a:t> </a:t>
                </a:r>
                <a14:m>
                  <m:oMath xmlns:m="http://schemas.openxmlformats.org/officeDocument/2006/math">
                    <m:sSub>
                      <m:sSubPr>
                        <m:ctrlPr>
                          <a:rPr lang="pt-BR" i="1">
                            <a:latin typeface="Cambria Math" panose="02040503050406030204" pitchFamily="18" charset="0"/>
                          </a:rPr>
                        </m:ctrlPr>
                      </m:sSub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e>
                      <m:sub>
                        <m:r>
                          <a:rPr lang="en-US" b="0" i="1" smtClean="0">
                            <a:latin typeface="Cambria Math" panose="02040503050406030204" pitchFamily="18" charset="0"/>
                          </a:rPr>
                          <m:t>1</m:t>
                        </m:r>
                      </m:sub>
                    </m:sSub>
                    <m:r>
                      <a:rPr lang="en-US" b="0" i="1" smtClean="0">
                        <a:latin typeface="Cambria Math" panose="02040503050406030204" pitchFamily="18" charset="0"/>
                      </a:rPr>
                      <m:t> </m:t>
                    </m:r>
                  </m:oMath>
                </a14:m>
                <a:endParaRPr lang="en-US" b="0" i="1" dirty="0">
                  <a:latin typeface="Cambria Math" panose="02040503050406030204" pitchFamily="18" charset="0"/>
                </a:endParaRPr>
              </a:p>
              <a:p>
                <a:endParaRPr lang="en-US" b="1" i="1" dirty="0"/>
              </a:p>
              <a:p>
                <a:r>
                  <a:rPr lang="en-US" b="1" i="1" dirty="0"/>
                  <a:t>Example:  </a:t>
                </a:r>
                <a:r>
                  <a:rPr lang="en-US" sz="1200" b="1" i="1" dirty="0"/>
                  <a:t>https://scikit-learn.org/stable/auto_examples/inspection/plot_linear_model_coefficient_interpretation.html#sphx-glr-auto-examples-inspection-plot-linear-model-coefficient-interpretation-py</a:t>
                </a:r>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58992" y="140274"/>
                <a:ext cx="11904054" cy="7892995"/>
              </a:xfrm>
              <a:prstGeom prst="rect">
                <a:avLst/>
              </a:prstGeom>
              <a:blipFill>
                <a:blip r:embed="rId2"/>
                <a:stretch>
                  <a:fillRect l="-2816" t="-1158"/>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D8074DAE-0E67-47F5-9381-31D004DCC48E}"/>
              </a:ext>
            </a:extLst>
          </p:cNvPr>
          <p:cNvSpPr/>
          <p:nvPr/>
        </p:nvSpPr>
        <p:spPr>
          <a:xfrm>
            <a:off x="1219774" y="1241204"/>
            <a:ext cx="9435785" cy="1292662"/>
          </a:xfrm>
          <a:prstGeom prst="rect">
            <a:avLst/>
          </a:prstGeom>
        </p:spPr>
        <p:txBody>
          <a:bodyPr wrap="square" anchor="t">
            <a:spAutoFit/>
          </a:bodyPr>
          <a:lstStyle/>
          <a:p>
            <a:endParaRPr lang="en-US" dirty="0"/>
          </a:p>
          <a:p>
            <a:br>
              <a:rPr lang="en-US" dirty="0"/>
            </a:br>
            <a:endParaRPr lang="en-US" dirty="0">
              <a:solidFill>
                <a:srgbClr val="000000"/>
              </a:solidFill>
              <a:cs typeface="Calibri" panose="020F0502020204030204"/>
            </a:endParaRPr>
          </a:p>
          <a:p>
            <a:endParaRPr lang="en-US" altLang="en-US" sz="2400" b="1" dirty="0">
              <a:solidFill>
                <a:srgbClr val="000000"/>
              </a:solidFill>
              <a:cs typeface="Calibri" panose="020F0502020204030204"/>
            </a:endParaRPr>
          </a:p>
        </p:txBody>
      </p:sp>
    </p:spTree>
    <p:extLst>
      <p:ext uri="{BB962C8B-B14F-4D97-AF65-F5344CB8AC3E}">
        <p14:creationId xmlns:p14="http://schemas.microsoft.com/office/powerpoint/2010/main" val="36613956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p:cNvSpPr/>
              <p:nvPr/>
            </p:nvSpPr>
            <p:spPr>
              <a:xfrm>
                <a:off x="158992" y="140274"/>
                <a:ext cx="11904054" cy="8143961"/>
              </a:xfrm>
              <a:prstGeom prst="rect">
                <a:avLst/>
              </a:prstGeom>
            </p:spPr>
            <p:txBody>
              <a:bodyPr wrap="square" anchor="t">
                <a:spAutoFit/>
              </a:bodyPr>
              <a:lstStyle/>
              <a:p>
                <a:r>
                  <a:rPr lang="en-US" sz="3600" b="1" dirty="0"/>
                  <a:t>                                 Ride Regression</a:t>
                </a:r>
              </a:p>
              <a:p>
                <a:r>
                  <a:rPr lang="en-US" sz="2000" b="1" i="1" dirty="0">
                    <a:solidFill>
                      <a:srgbClr val="212529"/>
                    </a:solidFill>
                    <a:effectLst/>
                    <a:latin typeface="-apple-system"/>
                  </a:rPr>
                  <a:t>Linear Model with L2 penalty</a:t>
                </a:r>
              </a:p>
              <a:p>
                <a:endParaRPr lang="en-US" sz="2000" b="1" i="1" dirty="0">
                  <a:solidFill>
                    <a:srgbClr val="212529"/>
                  </a:solidFill>
                  <a:latin typeface="-apple-system"/>
                </a:endParaRPr>
              </a:p>
              <a:p>
                <a:r>
                  <a:rPr lang="pt-BR" sz="2000" i="1" dirty="0">
                    <a:latin typeface="Cambria Math" panose="02040503050406030204" pitchFamily="18" charset="0"/>
                  </a:rPr>
                  <a:t>Least squares objective in 2D:</a:t>
                </a:r>
              </a:p>
              <a:p>
                <a14:m>
                  <m:oMath xmlns:m="http://schemas.openxmlformats.org/officeDocument/2006/math">
                    <m:nary>
                      <m:naryPr>
                        <m:chr m:val="∑"/>
                        <m:ctrlPr>
                          <a:rPr lang="pt-BR" sz="200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pt-BR" sz="2000" i="1" smtClean="0">
                            <a:latin typeface="Cambria Math" panose="02040503050406030204" pitchFamily="18" charset="0"/>
                          </a:rPr>
                          <m:t>=0</m:t>
                        </m:r>
                      </m:sub>
                      <m:sup>
                        <m:r>
                          <a:rPr lang="pt-BR" sz="2000" i="1" smtClean="0">
                            <a:latin typeface="Cambria Math" panose="02040503050406030204" pitchFamily="18" charset="0"/>
                          </a:rPr>
                          <m:t>𝑛</m:t>
                        </m:r>
                      </m:sup>
                      <m:e>
                        <m:r>
                          <m:rPr>
                            <m:nor/>
                          </m:rPr>
                          <a:rPr lang="pt-BR" sz="2000" dirty="0"/>
                          <m:t> </m:t>
                        </m:r>
                        <m:sSup>
                          <m:sSupPr>
                            <m:ctrlPr>
                              <a:rPr lang="pt-BR" sz="2000" i="1">
                                <a:latin typeface="Cambria Math" panose="02040503050406030204" pitchFamily="18" charset="0"/>
                              </a:rPr>
                            </m:ctrlPr>
                          </m:sSupPr>
                          <m:e>
                            <m:d>
                              <m:dPr>
                                <m:ctrlPr>
                                  <a:rPr lang="pt-BR" sz="2000" i="1">
                                    <a:latin typeface="Cambria Math" panose="02040503050406030204" pitchFamily="18" charset="0"/>
                                  </a:rPr>
                                </m:ctrlPr>
                              </m:dPr>
                              <m:e>
                                <m:r>
                                  <a:rPr lang="en-US" sz="2000" i="1">
                                    <a:latin typeface="Cambria Math" panose="02040503050406030204" pitchFamily="18" charset="0"/>
                                  </a:rPr>
                                  <m:t>𝑎</m:t>
                                </m:r>
                                <m:sSub>
                                  <m:sSubPr>
                                    <m:ctrlPr>
                                      <a:rPr lang="pt-BR"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𝑏</m:t>
                                </m:r>
                                <m:r>
                                  <a:rPr lang="en-US" sz="2000" i="1">
                                    <a:latin typeface="Cambria Math" panose="02040503050406030204" pitchFamily="18" charset="0"/>
                                  </a:rPr>
                                  <m:t> </m:t>
                                </m:r>
                                <m:r>
                                  <m:rPr>
                                    <m:nor/>
                                  </m:rPr>
                                  <a:rPr lang="en-US" sz="2000">
                                    <a:latin typeface="Cambria Math" panose="02040503050406030204" pitchFamily="18" charset="0"/>
                                  </a:rPr>
                                  <m:t>−</m:t>
                                </m:r>
                                <m:sSub>
                                  <m:sSubPr>
                                    <m:ctrlPr>
                                      <a:rPr lang="pt-BR"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e>
                            </m:d>
                          </m:e>
                          <m:sup>
                            <m:r>
                              <a:rPr lang="en-US" sz="2000" b="0" i="1" smtClean="0">
                                <a:latin typeface="Cambria Math" panose="02040503050406030204" pitchFamily="18" charset="0"/>
                              </a:rPr>
                              <m:t>2</m:t>
                            </m:r>
                          </m:sup>
                        </m:sSup>
                      </m:e>
                    </m:nary>
                  </m:oMath>
                </a14:m>
                <a:r>
                  <a:rPr lang="pt-BR" sz="2000" dirty="0">
                    <a:sym typeface="Wingdings" panose="05000000000000000000" pitchFamily="2" charset="2"/>
                  </a:rPr>
                  <a:t></a:t>
                </a:r>
                <a:r>
                  <a:rPr lang="pt-BR"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𝑚𝑖𝑛</m:t>
                        </m:r>
                      </m:e>
                      <m:sub>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𝑏</m:t>
                        </m:r>
                      </m:sub>
                    </m:sSub>
                  </m:oMath>
                </a14:m>
                <a:endParaRPr lang="en-US" sz="2000" b="0" i="1" dirty="0">
                  <a:latin typeface="Cambria Math" panose="02040503050406030204" pitchFamily="18" charset="0"/>
                </a:endParaRPr>
              </a:p>
              <a:p>
                <a:endParaRPr lang="en-US" sz="2000" b="1" i="1" dirty="0">
                  <a:solidFill>
                    <a:srgbClr val="212529"/>
                  </a:solidFill>
                  <a:effectLst/>
                  <a:latin typeface="-apple-system"/>
                </a:endParaRPr>
              </a:p>
              <a:p>
                <a:r>
                  <a:rPr lang="en-US" sz="2000" dirty="0"/>
                  <a:t> Least squares objective in n-dim space:</a:t>
                </a:r>
              </a:p>
              <a:p>
                <a14:m>
                  <m:oMath xmlns:m="http://schemas.openxmlformats.org/officeDocument/2006/math">
                    <m:r>
                      <a:rPr lang="en-US" sz="2000" i="1">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smtClean="0">
                            <a:latin typeface="Cambria Math" panose="02040503050406030204" pitchFamily="18" charset="0"/>
                          </a:rPr>
                        </m:ctrlPr>
                      </m:sSubSupPr>
                      <m:e>
                        <m:r>
                          <a:rPr lang="en-US" sz="2000" b="0" i="1" dirty="0" smtClean="0">
                            <a:latin typeface="Cambria Math" panose="02040503050406030204" pitchFamily="18" charset="0"/>
                          </a:rPr>
                          <m:t>||</m:t>
                        </m:r>
                        <m:r>
                          <a:rPr lang="en-US" sz="2000" b="0" i="1" dirty="0" smtClean="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b="0" i="1" dirty="0" smtClean="0">
                            <a:latin typeface="Cambria Math" panose="02040503050406030204" pitchFamily="18" charset="0"/>
                          </a:rPr>
                          <m:t>||</m:t>
                        </m:r>
                      </m:e>
                      <m:sub>
                        <m:r>
                          <a:rPr lang="en-US" sz="2000" b="0" i="1" dirty="0" smtClean="0">
                            <a:latin typeface="Cambria Math" panose="02040503050406030204" pitchFamily="18" charset="0"/>
                          </a:rPr>
                          <m:t>2</m:t>
                        </m:r>
                      </m:sub>
                      <m:sup>
                        <m:r>
                          <a:rPr lang="en-US" sz="2000" b="0" i="1" dirty="0" smtClean="0">
                            <a:latin typeface="Cambria Math" panose="02040503050406030204" pitchFamily="18" charset="0"/>
                          </a:rPr>
                          <m:t>2</m:t>
                        </m:r>
                      </m:sup>
                    </m:sSubSup>
                  </m:oMath>
                </a14:m>
                <a:r>
                  <a:rPr lang="en-US" sz="2000" dirty="0"/>
                  <a:t>, </a:t>
                </a:r>
                <a:r>
                  <a:rPr lang="en-US" sz="2000" dirty="0" err="1"/>
                  <a:t>s.t.</a:t>
                </a:r>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&lt;</m:t>
                    </m:r>
                    <m:r>
                      <a:rPr lang="en-US" sz="2000" b="0" i="1" smtClean="0">
                        <a:latin typeface="Cambria Math" panose="02040503050406030204" pitchFamily="18" charset="0"/>
                      </a:rPr>
                      <m:t>𝑡</m:t>
                    </m:r>
                  </m:oMath>
                </a14:m>
                <a:r>
                  <a:rPr lang="en-US" sz="2000" dirty="0"/>
                  <a:t>  (t – constant, degree of regularization)</a:t>
                </a:r>
              </a:p>
              <a:p>
                <a:endParaRPr lang="en-US" sz="2000" dirty="0"/>
              </a:p>
              <a:p>
                <a:r>
                  <a:rPr lang="en-US" sz="2000" dirty="0"/>
                  <a:t>where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 represent some observations of the process with input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r>
                          <a:rPr lang="en-US" sz="2000" i="1">
                            <a:latin typeface="Cambria Math" panose="02040503050406030204" pitchFamily="18" charset="0"/>
                          </a:rPr>
                          <m:t>,</m:t>
                        </m:r>
                      </m:sub>
                    </m:sSub>
                  </m:oMath>
                </a14:m>
                <a:r>
                  <a:rPr lang="en-US" sz="2000" dirty="0"/>
                  <a:t> and output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oMath>
                </a14:m>
                <a:r>
                  <a:rPr lang="en-US" sz="2000" dirty="0"/>
                  <a:t> , </a:t>
                </a:r>
                <a:r>
                  <a:rPr lang="en-US" sz="2000" dirty="0" err="1"/>
                  <a:t>i</a:t>
                </a:r>
                <a:r>
                  <a:rPr lang="en-US" sz="2000" dirty="0"/>
                  <a:t> = 1,..,m</a:t>
                </a:r>
              </a:p>
              <a:p>
                <a:r>
                  <a:rPr lang="en-US" sz="2000" dirty="0"/>
                  <a:t>y =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r>
                      <a:rPr lang="en-US" sz="2000" i="1">
                        <a:latin typeface="Cambria Math" panose="02040503050406030204" pitchFamily="18" charset="0"/>
                      </a:rPr>
                      <m:t> </m:t>
                    </m:r>
                  </m:oMath>
                </a14:m>
                <a:r>
                  <a:rPr lang="en-US" sz="2000" dirty="0"/>
                  <a:t>- model</a:t>
                </a:r>
              </a:p>
              <a:p>
                <a:endParaRPr lang="en-US" sz="2000" b="1" i="1" dirty="0"/>
              </a:p>
              <a:p>
                <a:r>
                  <a:rPr lang="en-US" sz="2000" b="1" i="1" dirty="0"/>
                  <a:t>Ridge: adding constraints to the original least squares formulation.</a:t>
                </a:r>
              </a:p>
              <a:p>
                <a14:m>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i="1" dirty="0">
                            <a:latin typeface="Cambria Math" panose="02040503050406030204" pitchFamily="18" charset="0"/>
                          </a:rPr>
                          <m:t>||</m:t>
                        </m:r>
                      </m:e>
                      <m:sub>
                        <m:r>
                          <a:rPr lang="en-US" sz="2000" i="1" dirty="0">
                            <a:latin typeface="Cambria Math" panose="02040503050406030204" pitchFamily="18" charset="0"/>
                          </a:rPr>
                          <m:t>2</m:t>
                        </m:r>
                      </m:sub>
                      <m:sup>
                        <m:r>
                          <a:rPr lang="en-US" sz="2000" i="1" dirty="0">
                            <a:latin typeface="Cambria Math" panose="02040503050406030204" pitchFamily="18" charset="0"/>
                          </a:rPr>
                          <m:t>2</m:t>
                        </m:r>
                      </m:sup>
                    </m:sSubSup>
                  </m:oMath>
                </a14:m>
                <a:r>
                  <a:rPr lang="en-US" sz="2000" dirty="0"/>
                  <a:t>, </a:t>
                </a:r>
                <a:r>
                  <a:rPr lang="en-US" sz="2000" dirty="0" err="1"/>
                  <a:t>s.t.</a:t>
                </a:r>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&lt;</m:t>
                    </m:r>
                    <m:r>
                      <a:rPr lang="en-US" sz="2000" b="0" i="1" smtClean="0">
                        <a:latin typeface="Cambria Math" panose="02040503050406030204" pitchFamily="18" charset="0"/>
                      </a:rPr>
                      <m:t>𝑡</m:t>
                    </m:r>
                  </m:oMath>
                </a14:m>
                <a:r>
                  <a:rPr lang="en-US" sz="2000" dirty="0"/>
                  <a:t>  (t – constant, degree of regularization)</a:t>
                </a:r>
              </a:p>
              <a:p>
                <a:endParaRPr lang="en-US" sz="2000" b="1" i="1" dirty="0"/>
              </a:p>
              <a:p>
                <a:r>
                  <a:rPr lang="en-US" sz="2000" b="1" i="1" dirty="0"/>
                  <a:t>Constraints can be represented as penalty as follows:</a:t>
                </a:r>
              </a:p>
              <a:p>
                <a14:m>
                  <m:oMath xmlns:m="http://schemas.openxmlformats.org/officeDocument/2006/math">
                    <m:r>
                      <a:rPr lang="en-US" sz="2000" i="1" smtClean="0">
                        <a:latin typeface="Cambria Math" panose="02040503050406030204" pitchFamily="18" charset="0"/>
                      </a:rPr>
                      <m:t>𝑓</m:t>
                    </m:r>
                    <m:d>
                      <m:dPr>
                        <m:ctrlPr>
                          <a:rPr lang="en-US" sz="2000" i="1">
                            <a:latin typeface="Cambria Math" panose="02040503050406030204" pitchFamily="18" charset="0"/>
                          </a:rPr>
                        </m:ctrlPr>
                      </m:dPr>
                      <m:e>
                        <m:r>
                          <a:rPr lang="en-US" sz="2000" b="0" i="1" smtClean="0">
                            <a:latin typeface="Cambria Math" panose="02040503050406030204" pitchFamily="18" charset="0"/>
                          </a:rPr>
                          <m:t>𝑤</m:t>
                        </m:r>
                      </m:e>
                    </m:d>
                    <m:r>
                      <a:rPr lang="en-US" sz="2000">
                        <a:latin typeface="Cambria Math" panose="02040503050406030204" pitchFamily="18" charset="0"/>
                      </a:rPr>
                      <m:t>=</m:t>
                    </m:r>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𝑤</m:t>
                            </m:r>
                          </m:e>
                          <m:sup>
                            <m:r>
                              <m:rPr>
                                <m:sty m:val="p"/>
                              </m:rPr>
                              <a:rPr lang="en-US" sz="2000">
                                <a:latin typeface="Cambria Math" panose="02040503050406030204" pitchFamily="18" charset="0"/>
                              </a:rPr>
                              <m:t>T</m:t>
                            </m:r>
                          </m:sup>
                        </m:sSup>
                        <m:r>
                          <a:rPr lang="en-US" sz="2000" i="1">
                            <a:latin typeface="Cambria Math" panose="02040503050406030204" pitchFamily="18" charset="0"/>
                          </a:rPr>
                          <m:t>𝑥</m:t>
                        </m:r>
                        <m:r>
                          <a:rPr lang="en-US" sz="2000" i="1" dirty="0">
                            <a:latin typeface="Cambria Math" panose="02040503050406030204" pitchFamily="18" charset="0"/>
                          </a:rPr>
                          <m:t>||</m:t>
                        </m:r>
                      </m:e>
                      <m:sub>
                        <m:r>
                          <a:rPr lang="en-US" sz="2000" i="1" dirty="0">
                            <a:latin typeface="Cambria Math" panose="02040503050406030204" pitchFamily="18" charset="0"/>
                          </a:rPr>
                          <m:t>2</m:t>
                        </m:r>
                      </m:sub>
                      <m:sup>
                        <m:r>
                          <a:rPr lang="en-US" sz="2000" i="1" dirty="0">
                            <a:latin typeface="Cambria Math" panose="02040503050406030204" pitchFamily="18" charset="0"/>
                          </a:rPr>
                          <m:t>2</m:t>
                        </m:r>
                      </m:sup>
                    </m:sSubSup>
                    <m:r>
                      <a:rPr lang="en-US" sz="2000" b="0" i="0" smtClean="0">
                        <a:latin typeface="Cambria Math" panose="02040503050406030204" pitchFamily="18" charset="0"/>
                      </a:rPr>
                      <m:t>+</m:t>
                    </m:r>
                  </m:oMath>
                </a14:m>
                <a:r>
                  <a:rPr lang="en-US" sz="2000" dirty="0"/>
                  <a:t> </a:t>
                </a:r>
                <a14:m>
                  <m:oMath xmlns:m="http://schemas.openxmlformats.org/officeDocument/2006/math">
                    <m:sSub>
                      <m:sSubPr>
                        <m:ctrlPr>
                          <a:rPr lang="pt-BR" sz="2000" i="1">
                            <a:latin typeface="Cambria Math" panose="02040503050406030204" pitchFamily="18" charset="0"/>
                          </a:rPr>
                        </m:ctrlPr>
                      </m:sSubPr>
                      <m:e>
                        <m:r>
                          <a:rPr lang="en-US" sz="2000" b="0" i="1" smtClean="0">
                            <a:latin typeface="Cambria Math" panose="02040503050406030204" pitchFamily="18" charset="0"/>
                          </a:rPr>
                          <m:t>𝑎</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oMath>
                </a14:m>
                <a:endParaRPr lang="en-US" sz="2000" b="0" i="1" dirty="0">
                  <a:latin typeface="Cambria Math" panose="02040503050406030204" pitchFamily="18" charset="0"/>
                </a:endParaRPr>
              </a:p>
              <a:p>
                <a:endParaRPr lang="en-US" sz="2800" b="1" i="1" dirty="0"/>
              </a:p>
              <a:p>
                <a:endParaRPr lang="en-US" sz="2600" dirty="0"/>
              </a:p>
              <a:p>
                <a:endParaRPr lang="en-US" dirty="0"/>
              </a:p>
              <a:p>
                <a:endParaRPr lang="en-US" sz="2000" dirty="0"/>
              </a:p>
              <a:p>
                <a:endParaRPr lang="en-US" sz="3600" dirty="0"/>
              </a:p>
              <a:p>
                <a:r>
                  <a:rPr lang="en-US" sz="3600" dirty="0"/>
                  <a:t>  </a:t>
                </a:r>
              </a:p>
            </p:txBody>
          </p:sp>
        </mc:Choice>
        <mc:Fallback xmlns="">
          <p:sp>
            <p:nvSpPr>
              <p:cNvPr id="4" name="Rectangle 3"/>
              <p:cNvSpPr>
                <a:spLocks noRot="1" noChangeAspect="1" noMove="1" noResize="1" noEditPoints="1" noAdjustHandles="1" noChangeArrowheads="1" noChangeShapeType="1" noTextEdit="1"/>
              </p:cNvSpPr>
              <p:nvPr/>
            </p:nvSpPr>
            <p:spPr>
              <a:xfrm>
                <a:off x="158992" y="140274"/>
                <a:ext cx="11904054" cy="8143961"/>
              </a:xfrm>
              <a:prstGeom prst="rect">
                <a:avLst/>
              </a:prstGeom>
              <a:blipFill>
                <a:blip r:embed="rId2"/>
                <a:stretch>
                  <a:fillRect l="-3123" t="-1123"/>
                </a:stretch>
              </a:blipFill>
            </p:spPr>
            <p:txBody>
              <a:bodyPr/>
              <a:lstStyle/>
              <a:p>
                <a:r>
                  <a:rPr lang="en-US">
                    <a:noFill/>
                  </a:rPr>
                  <a:t> </a:t>
                </a:r>
              </a:p>
            </p:txBody>
          </p:sp>
        </mc:Fallback>
      </mc:AlternateContent>
    </p:spTree>
    <p:extLst>
      <p:ext uri="{BB962C8B-B14F-4D97-AF65-F5344CB8AC3E}">
        <p14:creationId xmlns:p14="http://schemas.microsoft.com/office/powerpoint/2010/main" val="3367862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992" y="140274"/>
            <a:ext cx="11904054" cy="3323987"/>
          </a:xfrm>
          <a:prstGeom prst="rect">
            <a:avLst/>
          </a:prstGeom>
        </p:spPr>
        <p:txBody>
          <a:bodyPr wrap="square" anchor="t">
            <a:spAutoFit/>
          </a:bodyPr>
          <a:lstStyle/>
          <a:p>
            <a:r>
              <a:rPr lang="en-US" sz="3600" b="1" dirty="0"/>
              <a:t>                                 Kernel methods</a:t>
            </a:r>
          </a:p>
          <a:p>
            <a:endParaRPr lang="en-US" sz="2800" b="1" i="1" dirty="0"/>
          </a:p>
          <a:p>
            <a:r>
              <a:rPr lang="en-US" b="1" dirty="0"/>
              <a:t>Blue and red points are not linearly separable                                        Blue and red points are linearly separable</a:t>
            </a:r>
            <a:endParaRPr lang="en-US" dirty="0"/>
          </a:p>
          <a:p>
            <a:endParaRPr lang="en-US" dirty="0"/>
          </a:p>
          <a:p>
            <a:endParaRPr lang="en-US" dirty="0"/>
          </a:p>
          <a:p>
            <a:endParaRPr lang="en-US" sz="2000" dirty="0"/>
          </a:p>
          <a:p>
            <a:endParaRPr lang="en-US" sz="3600" dirty="0"/>
          </a:p>
          <a:p>
            <a:r>
              <a:rPr lang="en-US" sz="3600" dirty="0"/>
              <a:t>  </a:t>
            </a:r>
          </a:p>
        </p:txBody>
      </p:sp>
      <p:pic>
        <p:nvPicPr>
          <p:cNvPr id="2" name="Picture 1">
            <a:extLst>
              <a:ext uri="{FF2B5EF4-FFF2-40B4-BE49-F238E27FC236}">
                <a16:creationId xmlns:a16="http://schemas.microsoft.com/office/drawing/2014/main" id="{54F67A3D-8034-477F-824B-01750D9CF80B}"/>
              </a:ext>
            </a:extLst>
          </p:cNvPr>
          <p:cNvPicPr>
            <a:picLocks noChangeAspect="1"/>
          </p:cNvPicPr>
          <p:nvPr/>
        </p:nvPicPr>
        <p:blipFill>
          <a:blip r:embed="rId2"/>
          <a:stretch>
            <a:fillRect/>
          </a:stretch>
        </p:blipFill>
        <p:spPr>
          <a:xfrm>
            <a:off x="928811" y="1794628"/>
            <a:ext cx="3739354" cy="1985436"/>
          </a:xfrm>
          <a:prstGeom prst="rect">
            <a:avLst/>
          </a:prstGeom>
        </p:spPr>
      </p:pic>
      <p:pic>
        <p:nvPicPr>
          <p:cNvPr id="3" name="Picture 2">
            <a:extLst>
              <a:ext uri="{FF2B5EF4-FFF2-40B4-BE49-F238E27FC236}">
                <a16:creationId xmlns:a16="http://schemas.microsoft.com/office/drawing/2014/main" id="{BC927C0F-651E-4BEC-8786-9C722E72DF6E}"/>
              </a:ext>
            </a:extLst>
          </p:cNvPr>
          <p:cNvPicPr>
            <a:picLocks noChangeAspect="1"/>
          </p:cNvPicPr>
          <p:nvPr/>
        </p:nvPicPr>
        <p:blipFill>
          <a:blip r:embed="rId3"/>
          <a:stretch>
            <a:fillRect/>
          </a:stretch>
        </p:blipFill>
        <p:spPr>
          <a:xfrm>
            <a:off x="7080799" y="1428026"/>
            <a:ext cx="3255546" cy="2609314"/>
          </a:xfrm>
          <a:prstGeom prst="rect">
            <a:avLst/>
          </a:prstGeom>
        </p:spPr>
      </p:pic>
    </p:spTree>
    <p:extLst>
      <p:ext uri="{BB962C8B-B14F-4D97-AF65-F5344CB8AC3E}">
        <p14:creationId xmlns:p14="http://schemas.microsoft.com/office/powerpoint/2010/main" val="2117145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2072" y="0"/>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1" y="724626"/>
                <a:ext cx="10070268" cy="6194581"/>
              </a:xfrm>
              <a:prstGeom prst="rect">
                <a:avLst/>
              </a:prstGeom>
            </p:spPr>
            <p:txBody>
              <a:bodyPr wrap="square">
                <a:spAutoFit/>
              </a:bodyPr>
              <a:lstStyle/>
              <a:p>
                <a:r>
                  <a:rPr lang="en-US" altLang="en-US" sz="2800" dirty="0">
                    <a:solidFill>
                      <a:srgbClr val="000000"/>
                    </a:solidFill>
                    <a:cs typeface="Calibri" panose="020F0502020204030204"/>
                  </a:rPr>
                  <a:t>Real life example: predicting firm defaults</a:t>
                </a:r>
              </a:p>
              <a:p>
                <a:endParaRPr lang="en-US" dirty="0"/>
              </a:p>
              <a:p>
                <a:r>
                  <a:rPr lang="en-US" dirty="0"/>
                  <a:t> Let </a:t>
                </a:r>
                <a:r>
                  <a:rPr lang="en-US" i="1" dirty="0"/>
                  <a:t>Y </a:t>
                </a:r>
                <a:r>
                  <a:rPr lang="en-US" dirty="0"/>
                  <a:t>be the observed status of the firm at the end of some predetermined time horizon.</a:t>
                </a:r>
              </a:p>
              <a:p>
                <a:r>
                  <a:rPr lang="en-US" dirty="0"/>
                  <a:t> Let </a:t>
                </a:r>
                <a:r>
                  <a:rPr lang="en-US" i="1" dirty="0"/>
                  <a:t>Y </a:t>
                </a:r>
                <a:r>
                  <a:rPr lang="en-US" dirty="0"/>
                  <a:t>= 1 if the firm has defaulted and 0 otherwise. The probability of default is </a:t>
                </a:r>
                <a14:m>
                  <m:oMath xmlns:m="http://schemas.openxmlformats.org/officeDocument/2006/math">
                    <m:r>
                      <a:rPr lang="en-US" altLang="en-US" i="1">
                        <a:solidFill>
                          <a:srgbClr val="000000"/>
                        </a:solidFill>
                        <a:latin typeface="Cambria Math" panose="02040503050406030204" pitchFamily="18" charset="0"/>
                        <a:cs typeface="Calibri" panose="020F0502020204030204"/>
                      </a:rPr>
                      <m:t>𝑝</m:t>
                    </m:r>
                    <m:r>
                      <a:rPr lang="en-US" altLang="en-US" i="1">
                        <a:solidFill>
                          <a:srgbClr val="000000"/>
                        </a:solidFill>
                        <a:latin typeface="Cambria Math" panose="02040503050406030204" pitchFamily="18" charset="0"/>
                        <a:cs typeface="Calibri" panose="020F0502020204030204"/>
                      </a:rPr>
                      <m:t> </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and</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it</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depends</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on</m:t>
                    </m:r>
                    <m:r>
                      <a:rPr lang="en-US" altLang="en-US" b="0" i="0" smtClean="0">
                        <a:solidFill>
                          <a:srgbClr val="000000"/>
                        </a:solidFill>
                        <a:latin typeface="Cambria Math" panose="02040503050406030204" pitchFamily="18" charset="0"/>
                        <a:cs typeface="Calibri" panose="020F0502020204030204"/>
                      </a:rPr>
                      <m:t> </m:t>
                    </m:r>
                    <m:sSup>
                      <m:sSupPr>
                        <m:ctrlPr>
                          <a:rPr lang="en-US" altLang="en-US" b="0" i="1" smtClean="0">
                            <a:solidFill>
                              <a:srgbClr val="000000"/>
                            </a:solidFill>
                            <a:latin typeface="Cambria Math" panose="02040503050406030204" pitchFamily="18" charset="0"/>
                            <a:cs typeface="Calibri" panose="020F0502020204030204"/>
                          </a:rPr>
                        </m:ctrlPr>
                      </m:sSupPr>
                      <m:e>
                        <m:r>
                          <m:rPr>
                            <m:sty m:val="p"/>
                          </m:rPr>
                          <a:rPr lang="en-US" altLang="en-US" b="0" i="0" smtClean="0">
                            <a:solidFill>
                              <a:srgbClr val="000000"/>
                            </a:solidFill>
                            <a:latin typeface="Cambria Math" panose="02040503050406030204" pitchFamily="18" charset="0"/>
                            <a:cs typeface="Calibri" panose="020F0502020204030204"/>
                          </a:rPr>
                          <m:t>firm</m:t>
                        </m:r>
                      </m:e>
                      <m:sup>
                        <m:r>
                          <a:rPr lang="en-US" altLang="en-US" b="0" i="0" smtClean="0">
                            <a:solidFill>
                              <a:srgbClr val="000000"/>
                            </a:solidFill>
                            <a:latin typeface="Cambria Math" panose="02040503050406030204" pitchFamily="18" charset="0"/>
                            <a:cs typeface="Calibri" panose="020F0502020204030204"/>
                          </a:rPr>
                          <m:t>′</m:t>
                        </m:r>
                      </m:sup>
                    </m:sSup>
                    <m:r>
                      <m:rPr>
                        <m:sty m:val="p"/>
                      </m:rPr>
                      <a:rPr lang="en-US" altLang="en-US" b="0" i="0" smtClean="0">
                        <a:solidFill>
                          <a:srgbClr val="000000"/>
                        </a:solidFill>
                        <a:latin typeface="Cambria Math" panose="02040503050406030204" pitchFamily="18" charset="0"/>
                        <a:cs typeface="Calibri" panose="020F0502020204030204"/>
                      </a:rPr>
                      <m:t>s</m:t>
                    </m:r>
                    <m:r>
                      <a:rPr lang="en-US" altLang="en-US" b="0" i="0" smtClean="0">
                        <a:solidFill>
                          <a:srgbClr val="000000"/>
                        </a:solidFill>
                        <a:latin typeface="Cambria Math" panose="02040503050406030204" pitchFamily="18" charset="0"/>
                        <a:cs typeface="Calibri" panose="020F0502020204030204"/>
                      </a:rPr>
                      <m:t> </m:t>
                    </m:r>
                    <m:r>
                      <m:rPr>
                        <m:sty m:val="p"/>
                      </m:rPr>
                      <a:rPr lang="en-US" altLang="en-US" b="0" i="0" smtClean="0">
                        <a:solidFill>
                          <a:srgbClr val="000000"/>
                        </a:solidFill>
                        <a:latin typeface="Cambria Math" panose="02040503050406030204" pitchFamily="18" charset="0"/>
                        <a:cs typeface="Calibri" panose="020F0502020204030204"/>
                      </a:rPr>
                      <m:t>charachteristics</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P(Y=1|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)=p(</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a:t>
                </a:r>
              </a:p>
              <a:p>
                <a:endParaRPr lang="en-US" altLang="en-US" dirty="0">
                  <a:solidFill>
                    <a:srgbClr val="000000"/>
                  </a:solidFill>
                  <a:cs typeface="Calibri" panose="020F0502020204030204"/>
                </a:endParaRPr>
              </a:p>
              <a:p>
                <a:r>
                  <a:rPr lang="en-US" altLang="en-US" dirty="0">
                    <a:solidFill>
                      <a:srgbClr val="000000"/>
                    </a:solidFill>
                    <a:cs typeface="Calibri" panose="020F0502020204030204"/>
                  </a:rPr>
                  <a:t>We consider odds rather than probabilities </a:t>
                </a:r>
                <a:r>
                  <a:rPr lang="en-US" dirty="0"/>
                  <a:t>(the ratio of favorable to unfavorable cases) that </a:t>
                </a:r>
                <a:r>
                  <a:rPr lang="en-US" i="1" dirty="0"/>
                  <a:t>Y</a:t>
                </a:r>
                <a:r>
                  <a:rPr lang="en-US" dirty="0"/>
                  <a:t> = 1</a:t>
                </a:r>
                <a:endParaRPr lang="en-US" altLang="en-US" dirty="0">
                  <a:solidFill>
                    <a:srgbClr val="000000"/>
                  </a:solidFill>
                  <a:cs typeface="Calibri" panose="020F0502020204030204"/>
                </a:endParaRPr>
              </a:p>
              <a:p>
                <a14:m>
                  <m:oMath xmlns:m="http://schemas.openxmlformats.org/officeDocument/2006/math">
                    <m:f>
                      <m:fPr>
                        <m:ctrlPr>
                          <a:rPr lang="pt-BR" altLang="en-US" sz="2800" i="1" smtClean="0">
                            <a:solidFill>
                              <a:srgbClr val="000000"/>
                            </a:solidFill>
                            <a:latin typeface="Cambria Math" panose="02040503050406030204" pitchFamily="18" charset="0"/>
                            <a:cs typeface="Calibri" panose="020F0502020204030204"/>
                          </a:rPr>
                        </m:ctrlPr>
                      </m:fPr>
                      <m:num>
                        <m:r>
                          <a:rPr lang="en-US" altLang="en-US" sz="2800" b="0" i="1" smtClean="0">
                            <a:solidFill>
                              <a:srgbClr val="000000"/>
                            </a:solidFill>
                            <a:latin typeface="Cambria Math" panose="02040503050406030204" pitchFamily="18" charset="0"/>
                            <a:cs typeface="Calibri" panose="020F0502020204030204"/>
                          </a:rPr>
                          <m:t>𝑝</m:t>
                        </m:r>
                      </m:num>
                      <m:den>
                        <m:r>
                          <a:rPr lang="pt-BR" altLang="en-US" sz="2800" i="1" smtClean="0">
                            <a:solidFill>
                              <a:srgbClr val="000000"/>
                            </a:solidFill>
                            <a:latin typeface="Cambria Math" panose="02040503050406030204" pitchFamily="18" charset="0"/>
                            <a:cs typeface="Calibri" panose="020F0502020204030204"/>
                          </a:rPr>
                          <m:t>1</m:t>
                        </m:r>
                        <m:r>
                          <a:rPr lang="en-US" altLang="en-US" sz="2800" b="0" i="1" smtClean="0">
                            <a:solidFill>
                              <a:srgbClr val="000000"/>
                            </a:solidFill>
                            <a:latin typeface="Cambria Math" panose="02040503050406030204" pitchFamily="18" charset="0"/>
                            <a:cs typeface="Calibri" panose="020F0502020204030204"/>
                          </a:rPr>
                          <m:t>−</m:t>
                        </m:r>
                        <m:r>
                          <a:rPr lang="en-US" altLang="en-US" sz="2800" b="0" i="1" smtClean="0">
                            <a:solidFill>
                              <a:srgbClr val="000000"/>
                            </a:solidFill>
                            <a:latin typeface="Cambria Math" panose="02040503050406030204" pitchFamily="18" charset="0"/>
                            <a:cs typeface="Calibri" panose="020F0502020204030204"/>
                          </a:rPr>
                          <m:t>𝑝</m:t>
                        </m:r>
                      </m:den>
                    </m:f>
                  </m:oMath>
                </a14:m>
                <a:r>
                  <a:rPr lang="en-US" altLang="en-US" sz="2800" dirty="0">
                    <a:solidFill>
                      <a:srgbClr val="000000"/>
                    </a:solidFill>
                    <a:cs typeface="Calibri" panose="020F0502020204030204"/>
                  </a:rPr>
                  <a:t> - </a:t>
                </a:r>
                <a:r>
                  <a:rPr lang="en-US" altLang="en-US" sz="2000" dirty="0">
                    <a:solidFill>
                      <a:srgbClr val="000000"/>
                    </a:solidFill>
                    <a:cs typeface="Calibri" panose="020F0502020204030204"/>
                  </a:rPr>
                  <a:t>odds that Y = 1,  where </a:t>
                </a:r>
                <a14:m>
                  <m:oMath xmlns:m="http://schemas.openxmlformats.org/officeDocument/2006/math">
                    <m:r>
                      <a:rPr lang="en-US" altLang="en-US" sz="2000" i="1">
                        <a:solidFill>
                          <a:srgbClr val="000000"/>
                        </a:solidFill>
                        <a:latin typeface="Cambria Math" panose="02040503050406030204" pitchFamily="18" charset="0"/>
                        <a:cs typeface="Calibri" panose="020F0502020204030204"/>
                      </a:rPr>
                      <m:t>𝑝</m:t>
                    </m:r>
                  </m:oMath>
                </a14:m>
                <a:r>
                  <a:rPr lang="en-US" altLang="en-US" sz="2000" dirty="0">
                    <a:solidFill>
                      <a:srgbClr val="000000"/>
                    </a:solidFill>
                    <a:cs typeface="Calibri" panose="020F0502020204030204"/>
                  </a:rPr>
                  <a:t> is the probability that Y=1</a:t>
                </a:r>
              </a:p>
              <a:p>
                <a:r>
                  <a:rPr lang="en-US" sz="2400" dirty="0"/>
                  <a:t>Note that probability may have values between 0 and 1 whereas odds may have values between 0 and infinity, whereas odds provide the same amount of information that probabilities</a:t>
                </a:r>
              </a:p>
              <a:p>
                <a:r>
                  <a:rPr lang="en-US" altLang="en-US" sz="2400" dirty="0">
                    <a:solidFill>
                      <a:srgbClr val="000000"/>
                    </a:solidFill>
                    <a:cs typeface="Calibri" panose="020F0502020204030204"/>
                  </a:rPr>
                  <a:t>Next we make another “scaling” of probability by considering logarithm of odds: it gives the same amount of information  as probabilities and odds but may have any real value.</a:t>
                </a:r>
                <a:endParaRPr lang="en-US" sz="2400" dirty="0"/>
              </a:p>
              <a:p>
                <a:endParaRPr lang="en-US" sz="2600" dirty="0"/>
              </a:p>
              <a:p>
                <a:endParaRPr lang="en-US" sz="2600" dirty="0"/>
              </a:p>
              <a:p>
                <a:r>
                  <a:rPr lang="en-US" altLang="en-US" sz="2400" b="1" i="1" dirty="0">
                    <a:solidFill>
                      <a:srgbClr val="000000"/>
                    </a:solidFill>
                    <a:cs typeface="Calibri" panose="020F0502020204030204"/>
                  </a:rPr>
                  <a:t>                 </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1" y="724626"/>
                <a:ext cx="10070268" cy="6194581"/>
              </a:xfrm>
              <a:prstGeom prst="rect">
                <a:avLst/>
              </a:prstGeom>
              <a:blipFill>
                <a:blip r:embed="rId2"/>
                <a:stretch>
                  <a:fillRect l="-1211" t="-984" r="-1392"/>
                </a:stretch>
              </a:blipFill>
            </p:spPr>
            <p:txBody>
              <a:bodyPr/>
              <a:lstStyle/>
              <a:p>
                <a:r>
                  <a:rPr lang="en-US">
                    <a:noFill/>
                  </a:rPr>
                  <a:t> </a:t>
                </a:r>
              </a:p>
            </p:txBody>
          </p:sp>
        </mc:Fallback>
      </mc:AlternateContent>
    </p:spTree>
    <p:extLst>
      <p:ext uri="{BB962C8B-B14F-4D97-AF65-F5344CB8AC3E}">
        <p14:creationId xmlns:p14="http://schemas.microsoft.com/office/powerpoint/2010/main" val="3986008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66924" y="36484"/>
            <a:ext cx="3788729" cy="646331"/>
          </a:xfrm>
          <a:prstGeom prst="rect">
            <a:avLst/>
          </a:prstGeom>
        </p:spPr>
        <p:txBody>
          <a:bodyPr wrap="squar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0" y="724626"/>
                <a:ext cx="11109139" cy="6278065"/>
              </a:xfrm>
              <a:prstGeom prst="rect">
                <a:avLst/>
              </a:prstGeom>
            </p:spPr>
            <p:txBody>
              <a:bodyPr wrap="square">
                <a:spAutoFit/>
              </a:bodyPr>
              <a:lstStyle/>
              <a:p>
                <a:r>
                  <a:rPr lang="en-US" altLang="en-US" sz="2000" dirty="0">
                    <a:solidFill>
                      <a:srgbClr val="000000"/>
                    </a:solidFill>
                    <a:cs typeface="Calibri" panose="020F0502020204030204"/>
                  </a:rPr>
                  <a:t>Let us explore logarithm (natural logarithm) of odds.</a:t>
                </a:r>
              </a:p>
              <a:p>
                <a14:m>
                  <m:oMath xmlns:m="http://schemas.openxmlformats.org/officeDocument/2006/math">
                    <m:r>
                      <a:rPr lang="en-US" altLang="en-US" sz="2000" b="0" i="1" smtClean="0">
                        <a:solidFill>
                          <a:srgbClr val="000000"/>
                        </a:solidFill>
                        <a:latin typeface="Cambria Math" panose="02040503050406030204" pitchFamily="18" charset="0"/>
                        <a:cs typeface="Calibri" panose="020F0502020204030204"/>
                      </a:rPr>
                      <m:t>𝑦</m:t>
                    </m:r>
                    <m:r>
                      <a:rPr lang="en-US" altLang="en-US" sz="2000" b="0" i="1" smtClean="0">
                        <a:solidFill>
                          <a:srgbClr val="000000"/>
                        </a:solidFill>
                        <a:latin typeface="Cambria Math" panose="02040503050406030204" pitchFamily="18" charset="0"/>
                        <a:cs typeface="Calibri" panose="020F0502020204030204"/>
                      </a:rPr>
                      <m:t>=</m:t>
                    </m:r>
                    <m:r>
                      <a:rPr lang="en-US" altLang="en-US" sz="2000" b="0" i="1" smtClean="0">
                        <a:solidFill>
                          <a:srgbClr val="000000"/>
                        </a:solidFill>
                        <a:latin typeface="Cambria Math" panose="02040503050406030204" pitchFamily="18" charset="0"/>
                        <a:cs typeface="Calibri" panose="020F0502020204030204"/>
                      </a:rPr>
                      <m:t>𝑙𝑜𝑔</m:t>
                    </m:r>
                    <m:f>
                      <m:fPr>
                        <m:ctrlPr>
                          <a:rPr lang="pt-BR" altLang="en-US" sz="2000" i="1">
                            <a:solidFill>
                              <a:srgbClr val="000000"/>
                            </a:solidFill>
                            <a:latin typeface="Cambria Math" panose="02040503050406030204" pitchFamily="18" charset="0"/>
                            <a:cs typeface="Calibri" panose="020F0502020204030204"/>
                          </a:rPr>
                        </m:ctrlPr>
                      </m:fPr>
                      <m:num>
                        <m:r>
                          <a:rPr lang="en-US" altLang="en-US" sz="2000" i="1">
                            <a:solidFill>
                              <a:srgbClr val="000000"/>
                            </a:solidFill>
                            <a:latin typeface="Cambria Math" panose="02040503050406030204" pitchFamily="18" charset="0"/>
                            <a:cs typeface="Calibri" panose="020F0502020204030204"/>
                          </a:rPr>
                          <m:t>𝑝</m:t>
                        </m:r>
                      </m:num>
                      <m:den>
                        <m:r>
                          <a:rPr lang="pt-BR" altLang="en-US" sz="2000" i="1">
                            <a:solidFill>
                              <a:srgbClr val="000000"/>
                            </a:solidFill>
                            <a:latin typeface="Cambria Math" panose="02040503050406030204" pitchFamily="18" charset="0"/>
                            <a:cs typeface="Calibri" panose="020F0502020204030204"/>
                          </a:rPr>
                          <m:t>1</m:t>
                        </m:r>
                        <m:r>
                          <a:rPr lang="en-US" altLang="en-US" sz="2000" i="1">
                            <a:solidFill>
                              <a:srgbClr val="000000"/>
                            </a:solidFill>
                            <a:latin typeface="Cambria Math" panose="02040503050406030204" pitchFamily="18" charset="0"/>
                            <a:cs typeface="Calibri" panose="020F0502020204030204"/>
                          </a:rPr>
                          <m:t>−</m:t>
                        </m:r>
                        <m:r>
                          <a:rPr lang="en-US" altLang="en-US" sz="2000" i="1">
                            <a:solidFill>
                              <a:srgbClr val="000000"/>
                            </a:solidFill>
                            <a:latin typeface="Cambria Math" panose="02040503050406030204" pitchFamily="18" charset="0"/>
                            <a:cs typeface="Calibri" panose="020F0502020204030204"/>
                          </a:rPr>
                          <m:t>𝑝</m:t>
                        </m:r>
                      </m:den>
                    </m:f>
                  </m:oMath>
                </a14:m>
                <a:r>
                  <a:rPr lang="en-US" altLang="en-US" sz="2000" dirty="0">
                    <a:solidFill>
                      <a:srgbClr val="000000"/>
                    </a:solidFill>
                    <a:cs typeface="Calibri" panose="020F0502020204030204"/>
                  </a:rPr>
                  <a:t>  - logit function</a:t>
                </a:r>
              </a:p>
              <a:p>
                <a:endParaRPr lang="en-US" altLang="en-US" sz="2000" dirty="0">
                  <a:solidFill>
                    <a:srgbClr val="000000"/>
                  </a:solidFill>
                  <a:cs typeface="Calibri" panose="020F0502020204030204"/>
                </a:endParaRPr>
              </a:p>
              <a:p>
                <a:r>
                  <a:rPr lang="en-US" altLang="en-US" sz="2000" dirty="0">
                    <a:solidFill>
                      <a:srgbClr val="000000"/>
                    </a:solidFill>
                    <a:cs typeface="Calibri" panose="020F0502020204030204"/>
                  </a:rPr>
                  <a:t>The following are plots of odds, logarithm and logarithm of odds</a:t>
                </a:r>
              </a:p>
              <a:p>
                <a:endParaRPr lang="en-US" altLang="en-US" sz="700" dirty="0">
                  <a:solidFill>
                    <a:srgbClr val="000000"/>
                  </a:solidFill>
                  <a:cs typeface="Calibri" panose="020F0502020204030204"/>
                </a:endParaRPr>
              </a:p>
              <a:p>
                <a:r>
                  <a:rPr lang="en-US" altLang="en-US" sz="700" dirty="0">
                    <a:solidFill>
                      <a:srgbClr val="000000"/>
                    </a:solidFill>
                    <a:latin typeface="Courant" panose="02000509030000020004" pitchFamily="49" charset="0"/>
                    <a:cs typeface="Calibri" panose="020F0502020204030204"/>
                  </a:rPr>
                  <a:t>Import </a:t>
                </a:r>
                <a:r>
                  <a:rPr lang="en-US" altLang="en-US" sz="700" dirty="0" err="1">
                    <a:solidFill>
                      <a:srgbClr val="000000"/>
                    </a:solidFill>
                    <a:latin typeface="Courant" panose="02000509030000020004" pitchFamily="49" charset="0"/>
                    <a:cs typeface="Calibri" panose="020F0502020204030204"/>
                  </a:rPr>
                  <a:t>numpy</a:t>
                </a:r>
                <a:r>
                  <a:rPr lang="en-US" altLang="en-US" sz="700" dirty="0">
                    <a:solidFill>
                      <a:srgbClr val="000000"/>
                    </a:solidFill>
                    <a:latin typeface="Courant" panose="02000509030000020004" pitchFamily="49" charset="0"/>
                    <a:cs typeface="Calibri" panose="020F0502020204030204"/>
                  </a:rPr>
                  <a:t> as np</a:t>
                </a:r>
              </a:p>
              <a:p>
                <a:r>
                  <a:rPr lang="en-US" sz="700" dirty="0">
                    <a:latin typeface="Courant" panose="02000509030000020004" pitchFamily="49" charset="0"/>
                  </a:rPr>
                  <a:t>x = </a:t>
                </a:r>
                <a:r>
                  <a:rPr lang="en-US" sz="700" dirty="0" err="1">
                    <a:latin typeface="Courant" panose="02000509030000020004" pitchFamily="49" charset="0"/>
                  </a:rPr>
                  <a:t>np.linspace</a:t>
                </a:r>
                <a:r>
                  <a:rPr lang="en-US" sz="700" dirty="0">
                    <a:latin typeface="Courant" panose="02000509030000020004" pitchFamily="49" charset="0"/>
                  </a:rPr>
                  <a:t>(-5,5,100)</a:t>
                </a:r>
              </a:p>
              <a:p>
                <a:r>
                  <a:rPr lang="en-US" sz="700" dirty="0">
                    <a:latin typeface="Courant" panose="02000509030000020004" pitchFamily="49" charset="0"/>
                  </a:rPr>
                  <a:t>f = np.log(x)</a:t>
                </a:r>
              </a:p>
              <a:p>
                <a:r>
                  <a:rPr lang="en-US" sz="700" dirty="0" err="1">
                    <a:latin typeface="Courant" panose="02000509030000020004" pitchFamily="49" charset="0"/>
                  </a:rPr>
                  <a:t>plt.plot</a:t>
                </a:r>
                <a:r>
                  <a:rPr lang="en-US" sz="700" dirty="0">
                    <a:latin typeface="Courant" panose="02000509030000020004" pitchFamily="49" charset="0"/>
                  </a:rPr>
                  <a:t>(x, f)</a:t>
                </a:r>
              </a:p>
              <a:p>
                <a:r>
                  <a:rPr lang="en-US" sz="700" dirty="0" err="1">
                    <a:latin typeface="Courant" panose="02000509030000020004" pitchFamily="49" charset="0"/>
                  </a:rPr>
                  <a:t>plt.xlabel</a:t>
                </a:r>
                <a:r>
                  <a:rPr lang="en-US" sz="700" dirty="0">
                    <a:latin typeface="Courant" panose="02000509030000020004" pitchFamily="49" charset="0"/>
                  </a:rPr>
                  <a:t>('x')</a:t>
                </a:r>
              </a:p>
              <a:p>
                <a:r>
                  <a:rPr lang="en-US" sz="700" dirty="0" err="1">
                    <a:latin typeface="Courant" panose="02000509030000020004" pitchFamily="49" charset="0"/>
                  </a:rPr>
                  <a:t>plt.ylabel</a:t>
                </a:r>
                <a:r>
                  <a:rPr lang="en-US" sz="700" dirty="0">
                    <a:latin typeface="Courant" panose="02000509030000020004" pitchFamily="49" charset="0"/>
                  </a:rPr>
                  <a:t>('f(x)')</a:t>
                </a:r>
              </a:p>
              <a:p>
                <a:r>
                  <a:rPr lang="en-US" sz="700" dirty="0" err="1">
                    <a:latin typeface="Courant" panose="02000509030000020004" pitchFamily="49" charset="0"/>
                  </a:rPr>
                  <a:t>plt.show</a:t>
                </a:r>
                <a:r>
                  <a:rPr lang="en-US" sz="700" dirty="0">
                    <a:latin typeface="Courant" panose="02000509030000020004" pitchFamily="49" charset="0"/>
                  </a:rPr>
                  <a:t>()</a:t>
                </a:r>
              </a:p>
              <a:p>
                <a:endParaRPr lang="en-US" sz="2600" dirty="0"/>
              </a:p>
              <a:p>
                <a:r>
                  <a:rPr lang="en-US" sz="700" dirty="0">
                    <a:latin typeface="Courant" panose="02000509030000020004" pitchFamily="49" charset="0"/>
                  </a:rPr>
                  <a:t>import </a:t>
                </a:r>
                <a:r>
                  <a:rPr lang="en-US" sz="700" dirty="0" err="1">
                    <a:latin typeface="Courant" panose="02000509030000020004" pitchFamily="49" charset="0"/>
                  </a:rPr>
                  <a:t>numpy</a:t>
                </a:r>
                <a:r>
                  <a:rPr lang="en-US" sz="700" dirty="0">
                    <a:latin typeface="Courant" panose="02000509030000020004" pitchFamily="49" charset="0"/>
                  </a:rPr>
                  <a:t> as np</a:t>
                </a:r>
              </a:p>
              <a:p>
                <a:r>
                  <a:rPr lang="en-US" sz="700" dirty="0">
                    <a:latin typeface="Courant" panose="02000509030000020004" pitchFamily="49" charset="0"/>
                  </a:rPr>
                  <a:t>import </a:t>
                </a:r>
                <a:r>
                  <a:rPr lang="en-US" sz="700" dirty="0" err="1">
                    <a:latin typeface="Courant" panose="02000509030000020004" pitchFamily="49" charset="0"/>
                  </a:rPr>
                  <a:t>matplotlib.pyplot</a:t>
                </a:r>
                <a:r>
                  <a:rPr lang="en-US" sz="700" dirty="0">
                    <a:latin typeface="Courant" panose="02000509030000020004" pitchFamily="49" charset="0"/>
                  </a:rPr>
                  <a:t> as </a:t>
                </a:r>
                <a:r>
                  <a:rPr lang="en-US" sz="700" dirty="0" err="1">
                    <a:latin typeface="Courant" panose="02000509030000020004" pitchFamily="49" charset="0"/>
                  </a:rPr>
                  <a:t>plt</a:t>
                </a:r>
                <a:endParaRPr lang="en-US" sz="700" dirty="0">
                  <a:latin typeface="Courant" panose="02000509030000020004" pitchFamily="49" charset="0"/>
                </a:endParaRPr>
              </a:p>
              <a:p>
                <a:r>
                  <a:rPr lang="en-US" sz="700" dirty="0">
                    <a:latin typeface="Courant" panose="02000509030000020004" pitchFamily="49" charset="0"/>
                  </a:rPr>
                  <a:t>p = </a:t>
                </a:r>
                <a:r>
                  <a:rPr lang="en-US" sz="700" dirty="0" err="1">
                    <a:latin typeface="Courant" panose="02000509030000020004" pitchFamily="49" charset="0"/>
                  </a:rPr>
                  <a:t>np.linspace</a:t>
                </a:r>
                <a:r>
                  <a:rPr lang="en-US" sz="700" dirty="0">
                    <a:latin typeface="Courant" panose="02000509030000020004" pitchFamily="49" charset="0"/>
                  </a:rPr>
                  <a:t>(0,1,100)</a:t>
                </a:r>
              </a:p>
              <a:p>
                <a:r>
                  <a:rPr lang="en-US" sz="700" dirty="0">
                    <a:latin typeface="Courant" panose="02000509030000020004" pitchFamily="49" charset="0"/>
                  </a:rPr>
                  <a:t>f = p/(1-p)</a:t>
                </a:r>
              </a:p>
              <a:p>
                <a:r>
                  <a:rPr lang="en-US" sz="700" dirty="0" err="1">
                    <a:latin typeface="Courant" panose="02000509030000020004" pitchFamily="49" charset="0"/>
                  </a:rPr>
                  <a:t>plt.plot</a:t>
                </a:r>
                <a:r>
                  <a:rPr lang="en-US" sz="700" dirty="0">
                    <a:latin typeface="Courant" panose="02000509030000020004" pitchFamily="49" charset="0"/>
                  </a:rPr>
                  <a:t>(p, f)</a:t>
                </a:r>
              </a:p>
              <a:p>
                <a:r>
                  <a:rPr lang="en-US" sz="700" dirty="0" err="1">
                    <a:latin typeface="Courant" panose="02000509030000020004" pitchFamily="49" charset="0"/>
                  </a:rPr>
                  <a:t>plt.xlabel</a:t>
                </a:r>
                <a:r>
                  <a:rPr lang="en-US" sz="700" dirty="0">
                    <a:latin typeface="Courant" panose="02000509030000020004" pitchFamily="49" charset="0"/>
                  </a:rPr>
                  <a:t>('p')</a:t>
                </a:r>
              </a:p>
              <a:p>
                <a:r>
                  <a:rPr lang="en-US" sz="700" dirty="0" err="1">
                    <a:latin typeface="Courant" panose="02000509030000020004" pitchFamily="49" charset="0"/>
                  </a:rPr>
                  <a:t>plt.ylabel</a:t>
                </a:r>
                <a:r>
                  <a:rPr lang="en-US" sz="700" dirty="0">
                    <a:latin typeface="Courant" panose="02000509030000020004" pitchFamily="49" charset="0"/>
                  </a:rPr>
                  <a:t>('f(p)')</a:t>
                </a:r>
              </a:p>
              <a:p>
                <a:r>
                  <a:rPr lang="en-US" sz="700" dirty="0" err="1">
                    <a:latin typeface="Courant" panose="02000509030000020004" pitchFamily="49" charset="0"/>
                  </a:rPr>
                  <a:t>plt.show</a:t>
                </a:r>
                <a:r>
                  <a:rPr lang="en-US" sz="700" dirty="0">
                    <a:latin typeface="Courant" panose="02000509030000020004" pitchFamily="49" charset="0"/>
                  </a:rPr>
                  <a:t>()</a:t>
                </a:r>
                <a:endParaRPr lang="en-US" sz="2600" dirty="0"/>
              </a:p>
              <a:p>
                <a:endParaRPr lang="en-US" sz="2600" dirty="0"/>
              </a:p>
              <a:p>
                <a:r>
                  <a:rPr lang="en-US" sz="700" dirty="0">
                    <a:latin typeface="Courant" panose="02000509030000020004" pitchFamily="49" charset="0"/>
                  </a:rPr>
                  <a:t>import </a:t>
                </a:r>
                <a:r>
                  <a:rPr lang="en-US" sz="700" dirty="0" err="1">
                    <a:latin typeface="Courant" panose="02000509030000020004" pitchFamily="49" charset="0"/>
                  </a:rPr>
                  <a:t>numpy</a:t>
                </a:r>
                <a:r>
                  <a:rPr lang="en-US" sz="700" dirty="0">
                    <a:latin typeface="Courant" panose="02000509030000020004" pitchFamily="49" charset="0"/>
                  </a:rPr>
                  <a:t> as np</a:t>
                </a:r>
              </a:p>
              <a:p>
                <a:r>
                  <a:rPr lang="en-US" sz="700" dirty="0">
                    <a:latin typeface="Courant" panose="02000509030000020004" pitchFamily="49" charset="0"/>
                  </a:rPr>
                  <a:t>import </a:t>
                </a:r>
                <a:r>
                  <a:rPr lang="en-US" sz="700" dirty="0" err="1">
                    <a:latin typeface="Courant" panose="02000509030000020004" pitchFamily="49" charset="0"/>
                  </a:rPr>
                  <a:t>matplotlib.pyplot</a:t>
                </a:r>
                <a:r>
                  <a:rPr lang="en-US" sz="700" dirty="0">
                    <a:latin typeface="Courant" panose="02000509030000020004" pitchFamily="49" charset="0"/>
                  </a:rPr>
                  <a:t> as </a:t>
                </a:r>
                <a:r>
                  <a:rPr lang="en-US" sz="700" dirty="0" err="1">
                    <a:latin typeface="Courant" panose="02000509030000020004" pitchFamily="49" charset="0"/>
                  </a:rPr>
                  <a:t>plt</a:t>
                </a:r>
                <a:endParaRPr lang="en-US" sz="700" dirty="0">
                  <a:latin typeface="Courant" panose="02000509030000020004" pitchFamily="49" charset="0"/>
                </a:endParaRPr>
              </a:p>
              <a:p>
                <a:r>
                  <a:rPr lang="en-US" sz="700" dirty="0">
                    <a:latin typeface="Courant" panose="02000509030000020004" pitchFamily="49" charset="0"/>
                  </a:rPr>
                  <a:t>p = </a:t>
                </a:r>
                <a:r>
                  <a:rPr lang="en-US" sz="700" dirty="0" err="1">
                    <a:latin typeface="Courant" panose="02000509030000020004" pitchFamily="49" charset="0"/>
                  </a:rPr>
                  <a:t>np.linspace</a:t>
                </a:r>
                <a:r>
                  <a:rPr lang="en-US" sz="700" dirty="0">
                    <a:latin typeface="Courant" panose="02000509030000020004" pitchFamily="49" charset="0"/>
                  </a:rPr>
                  <a:t>(0.01,0.99,100)</a:t>
                </a:r>
              </a:p>
              <a:p>
                <a:r>
                  <a:rPr lang="en-US" sz="700" dirty="0">
                    <a:latin typeface="Courant" panose="02000509030000020004" pitchFamily="49" charset="0"/>
                  </a:rPr>
                  <a:t>f = np.log(p/(1-p))</a:t>
                </a:r>
              </a:p>
              <a:p>
                <a:r>
                  <a:rPr lang="en-US" sz="700" dirty="0">
                    <a:latin typeface="Courant" panose="02000509030000020004" pitchFamily="49" charset="0"/>
                  </a:rPr>
                  <a:t>…</a:t>
                </a:r>
              </a:p>
              <a:p>
                <a:endParaRPr lang="en-US" sz="2600" dirty="0"/>
              </a:p>
              <a:p>
                <a:r>
                  <a:rPr lang="en-US" sz="1600" dirty="0">
                    <a:latin typeface="Times New Roman" panose="02020603050405020304" pitchFamily="18" charset="0"/>
                    <a:ea typeface="Times New Roman" panose="02020603050405020304" pitchFamily="18" charset="0"/>
                  </a:rPr>
                  <a:t>Note that logit maps probabilities from the range [0,1) to the entire real line. (as the probability goes down to zero the odds approach 0 and the logit approaches        . at the other extreme, as the probability approaches 1, the odds approach        ,  </a:t>
                </a:r>
                <a:r>
                  <a:rPr lang="en-US" sz="1600" dirty="0"/>
                  <a:t>and so does the logit).  We can consider the logit function as a certain scaling of probability, made for the reason of mathematical convenience. It gives the same information as probability p. If the probability is 1/2, the odds are even and the logit is zero. Negative logits represent probabilities below one half and positive logits correspond to probabilities above one half.</a:t>
                </a:r>
                <a:r>
                  <a:rPr lang="en-US" altLang="en-US" sz="2400" b="1" i="1" dirty="0">
                    <a:solidFill>
                      <a:srgbClr val="000000"/>
                    </a:solidFill>
                    <a:cs typeface="Calibri" panose="020F0502020204030204"/>
                  </a:rPr>
                  <a:t>                 </a:t>
                </a:r>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0" y="724626"/>
                <a:ext cx="11109139" cy="6278065"/>
              </a:xfrm>
              <a:prstGeom prst="rect">
                <a:avLst/>
              </a:prstGeom>
              <a:blipFill>
                <a:blip r:embed="rId2"/>
                <a:stretch>
                  <a:fillRect l="-549" t="-583" r="-713"/>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12827D6-C7DD-4ACB-A477-380B644712DE}"/>
              </a:ext>
            </a:extLst>
          </p:cNvPr>
          <p:cNvPicPr/>
          <p:nvPr/>
        </p:nvPicPr>
        <p:blipFill>
          <a:blip r:embed="rId3"/>
          <a:stretch>
            <a:fillRect/>
          </a:stretch>
        </p:blipFill>
        <p:spPr>
          <a:xfrm>
            <a:off x="2227781" y="2138855"/>
            <a:ext cx="1633791" cy="990470"/>
          </a:xfrm>
          <a:prstGeom prst="rect">
            <a:avLst/>
          </a:prstGeom>
        </p:spPr>
      </p:pic>
      <p:pic>
        <p:nvPicPr>
          <p:cNvPr id="5" name="Picture 4">
            <a:extLst>
              <a:ext uri="{FF2B5EF4-FFF2-40B4-BE49-F238E27FC236}">
                <a16:creationId xmlns:a16="http://schemas.microsoft.com/office/drawing/2014/main" id="{B9D11134-252F-460C-80A1-8F36728D7000}"/>
              </a:ext>
            </a:extLst>
          </p:cNvPr>
          <p:cNvPicPr>
            <a:picLocks noChangeAspect="1"/>
          </p:cNvPicPr>
          <p:nvPr/>
        </p:nvPicPr>
        <p:blipFill>
          <a:blip r:embed="rId4"/>
          <a:stretch>
            <a:fillRect/>
          </a:stretch>
        </p:blipFill>
        <p:spPr>
          <a:xfrm>
            <a:off x="2635149" y="5878052"/>
            <a:ext cx="323810" cy="152381"/>
          </a:xfrm>
          <a:prstGeom prst="rect">
            <a:avLst/>
          </a:prstGeom>
        </p:spPr>
      </p:pic>
      <p:pic>
        <p:nvPicPr>
          <p:cNvPr id="8" name="Picture 7">
            <a:extLst>
              <a:ext uri="{FF2B5EF4-FFF2-40B4-BE49-F238E27FC236}">
                <a16:creationId xmlns:a16="http://schemas.microsoft.com/office/drawing/2014/main" id="{FB05F0CD-2AC7-426D-B2DE-1C1E804E8434}"/>
              </a:ext>
            </a:extLst>
          </p:cNvPr>
          <p:cNvPicPr>
            <a:picLocks noChangeAspect="1"/>
          </p:cNvPicPr>
          <p:nvPr/>
        </p:nvPicPr>
        <p:blipFill>
          <a:blip r:embed="rId5"/>
          <a:stretch>
            <a:fillRect/>
          </a:stretch>
        </p:blipFill>
        <p:spPr>
          <a:xfrm>
            <a:off x="8987623" y="5863766"/>
            <a:ext cx="323810" cy="180952"/>
          </a:xfrm>
          <a:prstGeom prst="rect">
            <a:avLst/>
          </a:prstGeom>
        </p:spPr>
      </p:pic>
      <p:pic>
        <p:nvPicPr>
          <p:cNvPr id="6" name="Picture 5">
            <a:extLst>
              <a:ext uri="{FF2B5EF4-FFF2-40B4-BE49-F238E27FC236}">
                <a16:creationId xmlns:a16="http://schemas.microsoft.com/office/drawing/2014/main" id="{998D3228-10F5-462A-84B2-D070B15C9371}"/>
              </a:ext>
            </a:extLst>
          </p:cNvPr>
          <p:cNvPicPr>
            <a:picLocks noChangeAspect="1"/>
          </p:cNvPicPr>
          <p:nvPr/>
        </p:nvPicPr>
        <p:blipFill>
          <a:blip r:embed="rId6"/>
          <a:stretch>
            <a:fillRect/>
          </a:stretch>
        </p:blipFill>
        <p:spPr>
          <a:xfrm>
            <a:off x="2227782" y="3231059"/>
            <a:ext cx="1633791" cy="1089194"/>
          </a:xfrm>
          <a:prstGeom prst="rect">
            <a:avLst/>
          </a:prstGeom>
        </p:spPr>
      </p:pic>
      <p:pic>
        <p:nvPicPr>
          <p:cNvPr id="9" name="Picture 8">
            <a:extLst>
              <a:ext uri="{FF2B5EF4-FFF2-40B4-BE49-F238E27FC236}">
                <a16:creationId xmlns:a16="http://schemas.microsoft.com/office/drawing/2014/main" id="{55796159-2F86-40E3-9F71-AA147E8E6539}"/>
              </a:ext>
            </a:extLst>
          </p:cNvPr>
          <p:cNvPicPr>
            <a:picLocks noChangeAspect="1"/>
          </p:cNvPicPr>
          <p:nvPr/>
        </p:nvPicPr>
        <p:blipFill>
          <a:blip r:embed="rId7"/>
          <a:stretch>
            <a:fillRect/>
          </a:stretch>
        </p:blipFill>
        <p:spPr>
          <a:xfrm>
            <a:off x="2227782" y="4346936"/>
            <a:ext cx="1633791" cy="1120073"/>
          </a:xfrm>
          <a:prstGeom prst="rect">
            <a:avLst/>
          </a:prstGeom>
        </p:spPr>
      </p:pic>
    </p:spTree>
    <p:extLst>
      <p:ext uri="{BB962C8B-B14F-4D97-AF65-F5344CB8AC3E}">
        <p14:creationId xmlns:p14="http://schemas.microsoft.com/office/powerpoint/2010/main" val="1116472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71293" y="78295"/>
            <a:ext cx="3788729" cy="646331"/>
          </a:xfrm>
          <a:prstGeom prst="rect">
            <a:avLst/>
          </a:prstGeom>
        </p:spPr>
        <p:txBody>
          <a:bodyPr wrap="none" anchor="t">
            <a:spAutoFit/>
          </a:bodyPr>
          <a:lstStyle/>
          <a:p>
            <a:r>
              <a:rPr lang="en-US" sz="3600" b="1" dirty="0"/>
              <a:t>Logistic Regression</a:t>
            </a:r>
          </a:p>
        </p:txBody>
      </p:sp>
      <p:sp>
        <p:nvSpPr>
          <p:cNvPr id="3" name="Rectangle 2">
            <a:extLst>
              <a:ext uri="{FF2B5EF4-FFF2-40B4-BE49-F238E27FC236}">
                <a16:creationId xmlns:a16="http://schemas.microsoft.com/office/drawing/2014/main" id="{D8074DAE-0E67-47F5-9381-31D004DCC48E}"/>
              </a:ext>
            </a:extLst>
          </p:cNvPr>
          <p:cNvSpPr/>
          <p:nvPr/>
        </p:nvSpPr>
        <p:spPr>
          <a:xfrm>
            <a:off x="1247766" y="979948"/>
            <a:ext cx="9435785" cy="861774"/>
          </a:xfrm>
          <a:prstGeom prst="rect">
            <a:avLst/>
          </a:prstGeom>
        </p:spPr>
        <p:txBody>
          <a:bodyPr wrap="square" anchor="t">
            <a:spAutoFit/>
          </a:bodyPr>
          <a:lstStyle/>
          <a:p>
            <a:endParaRPr lang="en-US" sz="2600" dirty="0">
              <a:solidFill>
                <a:srgbClr val="000000"/>
              </a:solidFill>
              <a:cs typeface="Calibri" panose="020F0502020204030204"/>
            </a:endParaRPr>
          </a:p>
          <a:p>
            <a:endParaRPr lang="en-US" altLang="en-US" sz="2400" b="1" dirty="0">
              <a:solidFill>
                <a:srgbClr val="000000"/>
              </a:solidFill>
              <a:cs typeface="Calibri" panose="020F0502020204030204"/>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4318C19-916A-4CC9-8F70-74996858F362}"/>
                  </a:ext>
                </a:extLst>
              </p:cNvPr>
              <p:cNvSpPr/>
              <p:nvPr/>
            </p:nvSpPr>
            <p:spPr>
              <a:xfrm>
                <a:off x="306720" y="724626"/>
                <a:ext cx="11109139" cy="7063985"/>
              </a:xfrm>
              <a:prstGeom prst="rect">
                <a:avLst/>
              </a:prstGeom>
            </p:spPr>
            <p:txBody>
              <a:bodyPr wrap="square">
                <a:spAutoFit/>
              </a:bodyPr>
              <a:lstStyle/>
              <a:p>
                <a:r>
                  <a:rPr lang="en-US" altLang="en-US" sz="2000" dirty="0">
                    <a:solidFill>
                      <a:srgbClr val="000000"/>
                    </a:solidFill>
                    <a:cs typeface="Calibri" panose="020F0502020204030204"/>
                  </a:rPr>
                  <a:t>Firm default example cont.:</a:t>
                </a:r>
              </a:p>
              <a:p>
                <a:endParaRPr lang="en-US" sz="2000" dirty="0">
                  <a:solidFill>
                    <a:srgbClr val="000000"/>
                  </a:solidFill>
                  <a:cs typeface="Calibri" panose="020F0502020204030204"/>
                </a:endParaRPr>
              </a:p>
              <a:p>
                <a:r>
                  <a:rPr lang="en-US" dirty="0"/>
                  <a:t>The following regression equation represents the linear dependency between the log of odds and a vector of predictor variables (firm characteristics,  also called risk drivers).  </a:t>
                </a:r>
              </a:p>
              <a:p>
                <a:endParaRPr lang="en-US" dirty="0"/>
              </a:p>
              <a:p>
                <a14:m>
                  <m:oMath xmlns:m="http://schemas.openxmlformats.org/officeDocument/2006/math">
                    <m:r>
                      <a:rPr lang="en-US" altLang="en-US" i="1">
                        <a:solidFill>
                          <a:srgbClr val="000000"/>
                        </a:solidFill>
                        <a:latin typeface="Cambria Math" panose="02040503050406030204" pitchFamily="18" charset="0"/>
                        <a:cs typeface="Calibri" panose="020F0502020204030204"/>
                      </a:rPr>
                      <m:t>𝑙𝑜𝑔</m:t>
                    </m:r>
                    <m:f>
                      <m:fPr>
                        <m:ctrlPr>
                          <a:rPr lang="pt-BR" altLang="en-US" i="1">
                            <a:solidFill>
                              <a:srgbClr val="000000"/>
                            </a:solidFill>
                            <a:latin typeface="Cambria Math" panose="02040503050406030204" pitchFamily="18" charset="0"/>
                            <a:cs typeface="Calibri" panose="020F0502020204030204"/>
                          </a:rPr>
                        </m:ctrlPr>
                      </m:fPr>
                      <m:num>
                        <m:r>
                          <a:rPr lang="en-US" altLang="en-US" i="1">
                            <a:solidFill>
                              <a:srgbClr val="000000"/>
                            </a:solidFill>
                            <a:latin typeface="Cambria Math" panose="02040503050406030204" pitchFamily="18" charset="0"/>
                            <a:cs typeface="Calibri" panose="020F0502020204030204"/>
                          </a:rPr>
                          <m:t>𝑝</m:t>
                        </m:r>
                      </m:num>
                      <m:den>
                        <m:r>
                          <a:rPr lang="pt-BR" altLang="en-US" i="1">
                            <a:solidFill>
                              <a:srgbClr val="000000"/>
                            </a:solidFill>
                            <a:latin typeface="Cambria Math" panose="02040503050406030204" pitchFamily="18" charset="0"/>
                            <a:cs typeface="Calibri" panose="020F0502020204030204"/>
                          </a:rPr>
                          <m:t>1</m:t>
                        </m:r>
                        <m:r>
                          <a:rPr lang="en-US" altLang="en-US" i="1">
                            <a:solidFill>
                              <a:srgbClr val="000000"/>
                            </a:solidFill>
                            <a:latin typeface="Cambria Math" panose="02040503050406030204" pitchFamily="18" charset="0"/>
                            <a:cs typeface="Calibri" panose="020F0502020204030204"/>
                          </a:rPr>
                          <m:t>−</m:t>
                        </m:r>
                        <m:r>
                          <a:rPr lang="en-US" altLang="en-US" i="1">
                            <a:solidFill>
                              <a:srgbClr val="000000"/>
                            </a:solidFill>
                            <a:latin typeface="Cambria Math" panose="02040503050406030204" pitchFamily="18" charset="0"/>
                            <a:cs typeface="Calibri" panose="020F0502020204030204"/>
                          </a:rPr>
                          <m:t>𝑝</m:t>
                        </m:r>
                      </m:den>
                    </m:f>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𝑛</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b="0" i="0" smtClean="0">
                        <a:latin typeface="Cambria Math" panose="02040503050406030204" pitchFamily="18" charset="0"/>
                      </a:rPr>
                      <m:t>=</m:t>
                    </m:r>
                  </m:oMath>
                </a14:m>
                <a:r>
                  <a:rPr lang="pt-BR" dirty="0"/>
                  <a:t> </a:t>
                </a:r>
                <a14:m>
                  <m:oMath xmlns:m="http://schemas.openxmlformats.org/officeDocument/2006/math">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=0</m:t>
                        </m:r>
                      </m:sub>
                      <m:sup>
                        <m:r>
                          <a:rPr lang="pt-BR" i="1">
                            <a:latin typeface="Cambria Math" panose="02040503050406030204" pitchFamily="18" charset="0"/>
                          </a:rPr>
                          <m:t>𝑛</m:t>
                        </m:r>
                      </m:sup>
                      <m:e>
                        <m:sSub>
                          <m:sSubPr>
                            <m:ctrlPr>
                              <a:rPr lang="pt-BR" i="1" smtClean="0">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pt-BR"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nary>
                  </m:oMath>
                </a14:m>
                <a:endParaRPr lang="en-US" dirty="0"/>
              </a:p>
              <a:p>
                <a:endParaRPr lang="en-US" dirty="0"/>
              </a:p>
              <a:p>
                <a:r>
                  <a:rPr lang="en-US" dirty="0"/>
                  <a:t>This is an example of generalized linear model. Vector of coefficients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1</m:t>
                        </m:r>
                      </m:sub>
                    </m:sSub>
                    <m:r>
                      <a:rPr lang="en-US" i="1">
                        <a:latin typeface="Cambria Math" panose="02040503050406030204" pitchFamily="18" charset="0"/>
                      </a:rPr>
                      <m:t> </m:t>
                    </m:r>
                  </m:oMath>
                </a14:m>
                <a:r>
                  <a:rPr lang="en-US"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a:t>
                </a:r>
                <a:r>
                  <a:rPr lang="pt-BR" dirty="0"/>
                  <a:t> </a:t>
                </a:r>
                <a14:m>
                  <m:oMath xmlns:m="http://schemas.openxmlformats.org/officeDocument/2006/math">
                    <m:sSub>
                      <m:sSubPr>
                        <m:ctrlPr>
                          <a:rPr lang="pt-BR" i="1">
                            <a:latin typeface="Cambria Math" panose="020405030504060302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𝛽</m:t>
                        </m:r>
                      </m:e>
                      <m:sub>
                        <m:r>
                          <a:rPr lang="en-US" i="1">
                            <a:latin typeface="Cambria Math" panose="02040503050406030204" pitchFamily="18" charset="0"/>
                          </a:rPr>
                          <m:t>𝑖</m:t>
                        </m:r>
                        <m:r>
                          <a:rPr lang="en-US" b="0" i="1" smtClean="0">
                            <a:latin typeface="Cambria Math" panose="02040503050406030204" pitchFamily="18" charset="0"/>
                          </a:rPr>
                          <m:t>𝑛</m:t>
                        </m:r>
                      </m:sub>
                    </m:sSub>
                    <m:r>
                      <a:rPr lang="en-US" i="1">
                        <a:latin typeface="Cambria Math" panose="02040503050406030204" pitchFamily="18" charset="0"/>
                      </a:rPr>
                      <m:t> </m:t>
                    </m:r>
                  </m:oMath>
                </a14:m>
                <a:r>
                  <a:rPr lang="en-US" dirty="0"/>
                  <a:t>) must be estimated.</a:t>
                </a:r>
              </a:p>
              <a:p>
                <a:endParaRPr lang="en-US" dirty="0"/>
              </a:p>
              <a:p>
                <a:r>
                  <a:rPr lang="en-US" dirty="0"/>
                  <a:t>Let us obtain the expression for  probability of default in terms of risk factors : </a:t>
                </a:r>
                <a:endParaRPr lang="en-US" sz="2400" dirty="0"/>
              </a:p>
              <a:p>
                <a:pPr>
                  <a:lnSpc>
                    <a:spcPct val="107000"/>
                  </a:lnSpc>
                  <a:spcAft>
                    <a:spcPts val="800"/>
                  </a:spcAft>
                </a:pPr>
                <a14:m>
                  <m:oMath xmlns:m="http://schemas.openxmlformats.org/officeDocument/2006/math">
                    <m:sSup>
                      <m:sSupPr>
                        <m:ctrlPr>
                          <a:rPr lang="en-US" sz="2400" i="1" smtClean="0">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𝑝</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den>
                    </m:f>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b="0" i="0" smtClean="0">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400" dirty="0">
                    <a:latin typeface="Calibri" panose="020F0502020204030204" pitchFamily="34" charset="0"/>
                    <a:ea typeface="Times New Roman" panose="02020603050405020304" pitchFamily="18" charset="0"/>
                    <a:cs typeface="Times New Roman" panose="02020603050405020304" pitchFamily="18" charset="0"/>
                  </a:rPr>
                  <a:t> </a:t>
                </a:r>
                <a14:m>
                  <m:oMath xmlns:m="http://schemas.openxmlformats.org/officeDocument/2006/math">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oMath>
                </a14:m>
                <a:r>
                  <a:rPr lang="en-US" sz="2400" dirty="0">
                    <a:latin typeface="Calibri" panose="020F0502020204030204" pitchFamily="34" charset="0"/>
                    <a:ea typeface="Calibri" panose="020F0502020204030204" pitchFamily="34" charset="0"/>
                    <a:cs typeface="Times New Roman" panose="02020603050405020304" pitchFamily="18" charset="0"/>
                  </a:rPr>
                  <a:t> =&gt;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i="1">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 </m:t>
                            </m:r>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num>
                      <m:den>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r>
                          <a:rPr lang="en-US" sz="2400" i="1">
                            <a:latin typeface="Cambria Math" panose="02040503050406030204" pitchFamily="18" charset="0"/>
                            <a:ea typeface="Calibri" panose="020F0502020204030204" pitchFamily="34" charset="0"/>
                            <a:cs typeface="Times New Roman" panose="02020603050405020304" pitchFamily="18" charset="0"/>
                          </a:rPr>
                          <m:t>)</m:t>
                        </m:r>
                      </m:den>
                    </m:f>
                  </m:oMath>
                </a14:m>
                <a:r>
                  <a:rPr lang="en-US" sz="2400" dirty="0">
                    <a:latin typeface="Calibri" panose="020F0502020204030204" pitchFamily="34" charset="0"/>
                    <a:ea typeface="Times New Roman" panose="02020603050405020304" pitchFamily="18" charset="0"/>
                    <a:cs typeface="Times New Roman" panose="02020603050405020304" pitchFamily="18" charset="0"/>
                  </a:rPr>
                  <a:t>   =&gt;</a:t>
                </a:r>
              </a:p>
              <a:p>
                <a:pPr>
                  <a:lnSpc>
                    <a:spcPct val="107000"/>
                  </a:lnSpc>
                  <a:spcAft>
                    <a:spcPts val="800"/>
                  </a:spcAft>
                </a:pPr>
                <a:r>
                  <a:rPr lang="en-US" sz="2400" dirty="0">
                    <a:ea typeface="Calibri" panose="020F0502020204030204" pitchFamily="34" charset="0"/>
                    <a:cs typeface="Times New Roman" panose="02020603050405020304" pitchFamily="18" charset="0"/>
                  </a:rPr>
                  <a:t>                            </a:t>
                </a:r>
                <a14:m>
                  <m:oMath xmlns:m="http://schemas.openxmlformats.org/officeDocument/2006/math">
                    <m:r>
                      <a:rPr lang="en-US" sz="2400" i="1">
                        <a:latin typeface="Cambria Math" panose="02040503050406030204" pitchFamily="18" charset="0"/>
                        <a:ea typeface="Calibri" panose="020F0502020204030204" pitchFamily="34" charset="0"/>
                        <a:cs typeface="Times New Roman" panose="02020603050405020304" pitchFamily="18" charset="0"/>
                      </a:rPr>
                      <m:t>𝑝</m:t>
                    </m:r>
                    <m:r>
                      <a:rPr lang="en-US" sz="2400"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en-US" sz="2400" i="1">
                            <a:latin typeface="Cambria Math" panose="02040503050406030204" pitchFamily="18" charset="0"/>
                            <a:ea typeface="Calibri" panose="020F0502020204030204" pitchFamily="34" charset="0"/>
                            <a:cs typeface="Times New Roman" panose="02020603050405020304" pitchFamily="18" charset="0"/>
                          </a:rPr>
                        </m:ctrlPr>
                      </m:fPr>
                      <m:num>
                        <m:r>
                          <a:rPr lang="en-US" sz="2400" i="1">
                            <a:latin typeface="Cambria Math" panose="02040503050406030204" pitchFamily="18" charset="0"/>
                            <a:ea typeface="Calibri" panose="020F0502020204030204" pitchFamily="34" charset="0"/>
                            <a:cs typeface="Times New Roman" panose="02020603050405020304" pitchFamily="18" charset="0"/>
                          </a:rPr>
                          <m:t>1</m:t>
                        </m:r>
                      </m:num>
                      <m:den>
                        <m:r>
                          <a:rPr lang="en-US" sz="2400" i="1">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400" i="1">
                                <a:latin typeface="Cambria Math" panose="02040503050406030204" pitchFamily="18" charset="0"/>
                                <a:ea typeface="Calibri" panose="020F0502020204030204" pitchFamily="34" charset="0"/>
                                <a:cs typeface="Times New Roman" panose="02020603050405020304" pitchFamily="18" charset="0"/>
                              </a:rPr>
                            </m:ctrlPr>
                          </m:sSupPr>
                          <m:e>
                            <m:r>
                              <a:rPr lang="en-US" sz="2400" i="1">
                                <a:latin typeface="Cambria Math" panose="02040503050406030204" pitchFamily="18" charset="0"/>
                                <a:ea typeface="Calibri" panose="020F0502020204030204" pitchFamily="34" charset="0"/>
                                <a:cs typeface="Times New Roman" panose="02020603050405020304" pitchFamily="18" charset="0"/>
                              </a:rPr>
                              <m:t>𝑒</m:t>
                            </m:r>
                          </m:e>
                          <m:sup>
                            <m:r>
                              <a:rPr lang="en-US" sz="2400" i="1">
                                <a:latin typeface="Cambria Math" panose="02040503050406030204" pitchFamily="18" charset="0"/>
                                <a:ea typeface="Calibri" panose="020F0502020204030204" pitchFamily="34" charset="0"/>
                                <a:cs typeface="Times New Roman" panose="02020603050405020304" pitchFamily="18" charset="0"/>
                              </a:rPr>
                              <m:t>−</m:t>
                            </m:r>
                            <m:nary>
                              <m:naryPr>
                                <m:chr m:val="∑"/>
                                <m:ctrlPr>
                                  <a:rPr lang="en-US" sz="2400" i="1">
                                    <a:latin typeface="Cambria Math" panose="02040503050406030204" pitchFamily="18" charset="0"/>
                                    <a:ea typeface="Calibri" panose="020F0502020204030204" pitchFamily="34" charset="0"/>
                                    <a:cs typeface="Times New Roman" panose="02020603050405020304" pitchFamily="18" charset="0"/>
                                  </a:rPr>
                                </m:ctrlPr>
                              </m:naryPr>
                              <m:sub>
                                <m:r>
                                  <a:rPr lang="en-US" sz="2400" i="1">
                                    <a:latin typeface="Cambria Math" panose="02040503050406030204" pitchFamily="18" charset="0"/>
                                    <a:ea typeface="Calibri" panose="020F0502020204030204" pitchFamily="34" charset="0"/>
                                    <a:cs typeface="Times New Roman" panose="02020603050405020304" pitchFamily="18" charset="0"/>
                                  </a:rPr>
                                  <m:t>𝑖</m:t>
                                </m:r>
                                <m:r>
                                  <a:rPr lang="en-US" sz="2400" i="1">
                                    <a:latin typeface="Cambria Math" panose="02040503050406030204" pitchFamily="18" charset="0"/>
                                    <a:ea typeface="Calibri" panose="020F0502020204030204" pitchFamily="34" charset="0"/>
                                    <a:cs typeface="Times New Roman" panose="02020603050405020304" pitchFamily="18" charset="0"/>
                                  </a:rPr>
                                  <m:t>=1</m:t>
                                </m:r>
                              </m:sub>
                              <m:sup>
                                <m:r>
                                  <a:rPr lang="en-US" sz="2400" i="1">
                                    <a:latin typeface="Cambria Math" panose="02040503050406030204" pitchFamily="18" charset="0"/>
                                    <a:ea typeface="Calibri" panose="020F0502020204030204" pitchFamily="34" charset="0"/>
                                    <a:cs typeface="Times New Roman" panose="02020603050405020304" pitchFamily="18" charset="0"/>
                                  </a:rPr>
                                  <m:t>𝑘</m:t>
                                </m:r>
                              </m:sup>
                              <m:e>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𝛽</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sSub>
                                  <m:sSubPr>
                                    <m:ctrlPr>
                                      <a:rPr lang="en-US" sz="2400" i="1">
                                        <a:latin typeface="Cambria Math" panose="02040503050406030204" pitchFamily="18" charset="0"/>
                                        <a:ea typeface="Calibri" panose="020F0502020204030204" pitchFamily="34" charset="0"/>
                                        <a:cs typeface="Times New Roman" panose="02020603050405020304" pitchFamily="18" charset="0"/>
                                      </a:rPr>
                                    </m:ctrlPr>
                                  </m:sSubPr>
                                  <m:e>
                                    <m:r>
                                      <a:rPr lang="en-US" sz="2400" i="1">
                                        <a:latin typeface="Cambria Math" panose="02040503050406030204" pitchFamily="18" charset="0"/>
                                        <a:ea typeface="Calibri" panose="020F0502020204030204" pitchFamily="34" charset="0"/>
                                        <a:cs typeface="Times New Roman" panose="02020603050405020304" pitchFamily="18" charset="0"/>
                                      </a:rPr>
                                      <m:t>𝑥</m:t>
                                    </m:r>
                                  </m:e>
                                  <m:sub>
                                    <m:r>
                                      <a:rPr lang="en-US" sz="2400" i="1">
                                        <a:latin typeface="Cambria Math" panose="02040503050406030204" pitchFamily="18" charset="0"/>
                                        <a:ea typeface="Calibri" panose="020F0502020204030204" pitchFamily="34" charset="0"/>
                                        <a:cs typeface="Times New Roman" panose="02020603050405020304" pitchFamily="18" charset="0"/>
                                      </a:rPr>
                                      <m:t>𝑖</m:t>
                                    </m:r>
                                  </m:sub>
                                </m:sSub>
                              </m:e>
                            </m:nary>
                          </m:sup>
                        </m:sSup>
                      </m:den>
                    </m:f>
                  </m:oMath>
                </a14:m>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sz="2400" dirty="0"/>
              </a:p>
              <a:p>
                <a:endParaRPr lang="en-US" dirty="0"/>
              </a:p>
              <a:p>
                <a:endParaRPr lang="en-US" dirty="0"/>
              </a:p>
              <a:p>
                <a:endParaRPr lang="en-US" sz="2600" dirty="0"/>
              </a:p>
            </p:txBody>
          </p:sp>
        </mc:Choice>
        <mc:Fallback xmlns="">
          <p:sp>
            <p:nvSpPr>
              <p:cNvPr id="2" name="Rectangle 1">
                <a:extLst>
                  <a:ext uri="{FF2B5EF4-FFF2-40B4-BE49-F238E27FC236}">
                    <a16:creationId xmlns:a16="http://schemas.microsoft.com/office/drawing/2014/main" id="{94318C19-916A-4CC9-8F70-74996858F362}"/>
                  </a:ext>
                </a:extLst>
              </p:cNvPr>
              <p:cNvSpPr>
                <a:spLocks noRot="1" noChangeAspect="1" noMove="1" noResize="1" noEditPoints="1" noAdjustHandles="1" noChangeArrowheads="1" noChangeShapeType="1" noTextEdit="1"/>
              </p:cNvSpPr>
              <p:nvPr/>
            </p:nvSpPr>
            <p:spPr>
              <a:xfrm>
                <a:off x="306720" y="724626"/>
                <a:ext cx="11109139" cy="7063985"/>
              </a:xfrm>
              <a:prstGeom prst="rect">
                <a:avLst/>
              </a:prstGeom>
              <a:blipFill>
                <a:blip r:embed="rId2"/>
                <a:stretch>
                  <a:fillRect l="-549" t="-518"/>
                </a:stretch>
              </a:blipFill>
            </p:spPr>
            <p:txBody>
              <a:bodyPr/>
              <a:lstStyle/>
              <a:p>
                <a:r>
                  <a:rPr lang="en-US">
                    <a:noFill/>
                  </a:rPr>
                  <a:t> </a:t>
                </a:r>
              </a:p>
            </p:txBody>
          </p:sp>
        </mc:Fallback>
      </mc:AlternateContent>
    </p:spTree>
    <p:extLst>
      <p:ext uri="{BB962C8B-B14F-4D97-AF65-F5344CB8AC3E}">
        <p14:creationId xmlns:p14="http://schemas.microsoft.com/office/powerpoint/2010/main" val="12950429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39041</TotalTime>
  <Words>6213</Words>
  <Application>Microsoft Office PowerPoint</Application>
  <PresentationFormat>Widescreen</PresentationFormat>
  <Paragraphs>1293</Paragraphs>
  <Slides>68</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68</vt:i4>
      </vt:variant>
    </vt:vector>
  </HeadingPairs>
  <TitlesOfParts>
    <vt:vector size="83" baseType="lpstr">
      <vt:lpstr>-apple-system</vt:lpstr>
      <vt:lpstr>Arial</vt:lpstr>
      <vt:lpstr>Calibri</vt:lpstr>
      <vt:lpstr>Calibri Light</vt:lpstr>
      <vt:lpstr>Cambria Math</vt:lpstr>
      <vt:lpstr>Courant</vt:lpstr>
      <vt:lpstr>Frutiger 55 Roman</vt:lpstr>
      <vt:lpstr>Helvetica Neue</vt:lpstr>
      <vt:lpstr>Linux Libertine</vt:lpstr>
      <vt:lpstr>Lucida Sans Unicode</vt:lpstr>
      <vt:lpstr>Open Sans</vt:lpstr>
      <vt:lpstr>Roboto</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Networks</vt:lpstr>
      <vt:lpstr>Artificial Neuron that Mimics Biological Neuron</vt:lpstr>
      <vt:lpstr>Biological Neuron</vt:lpstr>
      <vt:lpstr>Biological Neuron</vt:lpstr>
      <vt:lpstr>History of Artificial Neural Networks  </vt:lpstr>
      <vt:lpstr>Perceptron: Example 1 </vt:lpstr>
      <vt:lpstr>Perceptron: Example 1 </vt:lpstr>
      <vt:lpstr>Perceptron: Example 1 </vt:lpstr>
      <vt:lpstr>Perceptron: Example 1 </vt:lpstr>
      <vt:lpstr>Perceptron: Example 2</vt:lpstr>
      <vt:lpstr>Perceptron: Example 2 </vt:lpstr>
      <vt:lpstr>Perceptron: Example 3</vt:lpstr>
      <vt:lpstr>Perceptron: Example 3</vt:lpstr>
      <vt:lpstr>Perceptron: Example 3</vt:lpstr>
      <vt:lpstr>MLPClassifier Decsription</vt:lpstr>
      <vt:lpstr>MLPClassifier Description</vt:lpstr>
      <vt:lpstr>Example 4:Multi Layer Perceptron with 3 Hidden Layers</vt:lpstr>
      <vt:lpstr>Example 4: Multi Layer Perceptron with 3 Hidden Layers</vt:lpstr>
      <vt:lpstr>Example 4: Multi Layer Perceptron with 3 Hidden Layers</vt:lpstr>
      <vt:lpstr>PowerPoint Presentation</vt:lpstr>
      <vt:lpstr>Train perceptron = minimize cost function </vt:lpstr>
      <vt:lpstr>Cost Function Minimization</vt:lpstr>
      <vt:lpstr>Sigmoid</vt:lpstr>
      <vt:lpstr>Sigmoid</vt:lpstr>
      <vt:lpstr>Derivative of Sigmoid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Nadia Udler</cp:lastModifiedBy>
  <cp:revision>786</cp:revision>
  <dcterms:created xsi:type="dcterms:W3CDTF">2019-08-18T19:06:21Z</dcterms:created>
  <dcterms:modified xsi:type="dcterms:W3CDTF">2023-04-12T19:22:56Z</dcterms:modified>
</cp:coreProperties>
</file>